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 id="2147483684" r:id="rId3"/>
    <p:sldMasterId id="2147483696" r:id="rId4"/>
  </p:sldMasterIdLst>
  <p:notesMasterIdLst>
    <p:notesMasterId r:id="rId45"/>
  </p:notesMasterIdLst>
  <p:handoutMasterIdLst>
    <p:handoutMasterId r:id="rId46"/>
  </p:handoutMasterIdLst>
  <p:sldIdLst>
    <p:sldId id="295" r:id="rId5"/>
    <p:sldId id="433" r:id="rId6"/>
    <p:sldId id="421" r:id="rId7"/>
    <p:sldId id="423" r:id="rId8"/>
    <p:sldId id="375" r:id="rId9"/>
    <p:sldId id="367" r:id="rId10"/>
    <p:sldId id="357" r:id="rId11"/>
    <p:sldId id="352" r:id="rId12"/>
    <p:sldId id="353" r:id="rId13"/>
    <p:sldId id="354" r:id="rId14"/>
    <p:sldId id="355" r:id="rId15"/>
    <p:sldId id="371" r:id="rId16"/>
    <p:sldId id="356" r:id="rId17"/>
    <p:sldId id="372" r:id="rId18"/>
    <p:sldId id="365" r:id="rId19"/>
    <p:sldId id="358" r:id="rId20"/>
    <p:sldId id="359" r:id="rId21"/>
    <p:sldId id="360" r:id="rId22"/>
    <p:sldId id="361" r:id="rId23"/>
    <p:sldId id="441" r:id="rId24"/>
    <p:sldId id="442" r:id="rId25"/>
    <p:sldId id="443" r:id="rId26"/>
    <p:sldId id="368" r:id="rId27"/>
    <p:sldId id="363" r:id="rId28"/>
    <p:sldId id="364" r:id="rId29"/>
    <p:sldId id="413" r:id="rId30"/>
    <p:sldId id="422" r:id="rId31"/>
    <p:sldId id="350" r:id="rId32"/>
    <p:sldId id="382" r:id="rId33"/>
    <p:sldId id="414" r:id="rId34"/>
    <p:sldId id="427" r:id="rId35"/>
    <p:sldId id="428" r:id="rId36"/>
    <p:sldId id="438" r:id="rId37"/>
    <p:sldId id="435" r:id="rId38"/>
    <p:sldId id="436" r:id="rId39"/>
    <p:sldId id="440" r:id="rId40"/>
    <p:sldId id="430" r:id="rId41"/>
    <p:sldId id="431" r:id="rId42"/>
    <p:sldId id="437" r:id="rId43"/>
    <p:sldId id="432" r:id="rId44"/>
  </p:sldIdLst>
  <p:sldSz cx="9144000" cy="6858000" type="overhead"/>
  <p:notesSz cx="7099300" cy="10234613"/>
  <p:defaultTex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CCFF"/>
    <a:srgbClr val="CC0000"/>
    <a:srgbClr val="FFFFFF"/>
    <a:srgbClr val="99FF33"/>
    <a:srgbClr val="00CC66"/>
    <a:srgbClr val="FFFF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624" y="40"/>
      </p:cViewPr>
      <p:guideLst>
        <p:guide orient="horz" pos="4319"/>
        <p:guide pos="5759"/>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61" d="100"/>
          <a:sy n="61" d="100"/>
        </p:scale>
        <p:origin x="-1608" y="-90"/>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5" Type="http://schemas.openxmlformats.org/officeDocument/2006/relationships/image" Target="../media/image10.wmf"/><Relationship Id="rId4"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307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71" tIns="47386" rIns="94771" bIns="47386" numCol="1" anchor="t" anchorCtr="0" compatLnSpc="1">
            <a:prstTxWarp prst="textNoShape">
              <a:avLst/>
            </a:prstTxWarp>
          </a:bodyPr>
          <a:lstStyle>
            <a:lvl1pPr defTabSz="946150">
              <a:defRPr sz="1200"/>
            </a:lvl1pPr>
          </a:lstStyle>
          <a:p>
            <a:pPr>
              <a:defRPr/>
            </a:pPr>
            <a:endParaRPr lang="en-US" altLang="en-US"/>
          </a:p>
        </p:txBody>
      </p:sp>
      <p:sp>
        <p:nvSpPr>
          <p:cNvPr id="76803" name="Rectangle 3"/>
          <p:cNvSpPr>
            <a:spLocks noGrp="1" noChangeArrowheads="1"/>
          </p:cNvSpPr>
          <p:nvPr>
            <p:ph type="dt" sz="quarter" idx="1"/>
          </p:nvPr>
        </p:nvSpPr>
        <p:spPr bwMode="auto">
          <a:xfrm>
            <a:off x="4022725" y="0"/>
            <a:ext cx="307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71" tIns="47386" rIns="94771" bIns="47386" numCol="1" anchor="t" anchorCtr="0" compatLnSpc="1">
            <a:prstTxWarp prst="textNoShape">
              <a:avLst/>
            </a:prstTxWarp>
          </a:bodyPr>
          <a:lstStyle>
            <a:lvl1pPr algn="r" defTabSz="946150">
              <a:defRPr sz="1200"/>
            </a:lvl1pPr>
          </a:lstStyle>
          <a:p>
            <a:pPr>
              <a:defRPr/>
            </a:pPr>
            <a:endParaRPr lang="en-US" altLang="en-US"/>
          </a:p>
        </p:txBody>
      </p:sp>
      <p:sp>
        <p:nvSpPr>
          <p:cNvPr id="76804" name="Rectangle 4"/>
          <p:cNvSpPr>
            <a:spLocks noGrp="1" noChangeArrowheads="1"/>
          </p:cNvSpPr>
          <p:nvPr>
            <p:ph type="ftr" sz="quarter" idx="2"/>
          </p:nvPr>
        </p:nvSpPr>
        <p:spPr bwMode="auto">
          <a:xfrm>
            <a:off x="0" y="9666288"/>
            <a:ext cx="307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71" tIns="47386" rIns="94771" bIns="47386" numCol="1" anchor="b" anchorCtr="0" compatLnSpc="1">
            <a:prstTxWarp prst="textNoShape">
              <a:avLst/>
            </a:prstTxWarp>
          </a:bodyPr>
          <a:lstStyle>
            <a:lvl1pPr defTabSz="946150">
              <a:defRPr sz="1200"/>
            </a:lvl1pPr>
          </a:lstStyle>
          <a:p>
            <a:pPr>
              <a:defRPr/>
            </a:pPr>
            <a:endParaRPr lang="en-US" altLang="en-US"/>
          </a:p>
        </p:txBody>
      </p:sp>
      <p:sp>
        <p:nvSpPr>
          <p:cNvPr id="76805" name="Rectangle 5"/>
          <p:cNvSpPr>
            <a:spLocks noGrp="1" noChangeArrowheads="1"/>
          </p:cNvSpPr>
          <p:nvPr>
            <p:ph type="sldNum" sz="quarter" idx="3"/>
          </p:nvPr>
        </p:nvSpPr>
        <p:spPr bwMode="auto">
          <a:xfrm>
            <a:off x="4022725" y="9666288"/>
            <a:ext cx="307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71" tIns="47386" rIns="94771" bIns="47386" numCol="1" anchor="b" anchorCtr="0" compatLnSpc="1">
            <a:prstTxWarp prst="textNoShape">
              <a:avLst/>
            </a:prstTxWarp>
          </a:bodyPr>
          <a:lstStyle>
            <a:lvl1pPr algn="r" defTabSz="946150">
              <a:defRPr sz="1200" smtClean="0"/>
            </a:lvl1pPr>
          </a:lstStyle>
          <a:p>
            <a:pPr>
              <a:defRPr/>
            </a:pPr>
            <a:fld id="{3F20C352-D183-45CA-AF86-6793B255547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07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71" tIns="47386" rIns="94771" bIns="47386" numCol="1" anchor="t" anchorCtr="0" compatLnSpc="1">
            <a:prstTxWarp prst="textNoShape">
              <a:avLst/>
            </a:prstTxWarp>
          </a:bodyPr>
          <a:lstStyle>
            <a:lvl1pPr defTabSz="946150">
              <a:defRPr sz="1200"/>
            </a:lvl1pPr>
          </a:lstStyle>
          <a:p>
            <a:pPr>
              <a:defRPr/>
            </a:pPr>
            <a:endParaRPr lang="en-GB" altLang="en-US"/>
          </a:p>
        </p:txBody>
      </p:sp>
      <p:sp>
        <p:nvSpPr>
          <p:cNvPr id="12291" name="Rectangle 3"/>
          <p:cNvSpPr>
            <a:spLocks noGrp="1" noChangeArrowheads="1"/>
          </p:cNvSpPr>
          <p:nvPr>
            <p:ph type="dt" idx="1"/>
          </p:nvPr>
        </p:nvSpPr>
        <p:spPr bwMode="auto">
          <a:xfrm>
            <a:off x="4022725" y="0"/>
            <a:ext cx="307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71" tIns="47386" rIns="94771" bIns="47386" numCol="1" anchor="t" anchorCtr="0" compatLnSpc="1">
            <a:prstTxWarp prst="textNoShape">
              <a:avLst/>
            </a:prstTxWarp>
          </a:bodyPr>
          <a:lstStyle>
            <a:lvl1pPr algn="r" defTabSz="946150">
              <a:defRPr sz="1200"/>
            </a:lvl1pPr>
          </a:lstStyle>
          <a:p>
            <a:pPr>
              <a:defRPr/>
            </a:pPr>
            <a:endParaRPr lang="en-GB" altLang="en-US"/>
          </a:p>
        </p:txBody>
      </p:sp>
      <p:sp>
        <p:nvSpPr>
          <p:cNvPr id="3076" name="Rectangle 4"/>
          <p:cNvSpPr>
            <a:spLocks noGrp="1" noRot="1" noChangeAspect="1" noChangeArrowheads="1" noTextEdit="1"/>
          </p:cNvSpPr>
          <p:nvPr>
            <p:ph type="sldImg" idx="2"/>
          </p:nvPr>
        </p:nvSpPr>
        <p:spPr bwMode="auto">
          <a:xfrm>
            <a:off x="976313" y="796925"/>
            <a:ext cx="5154612" cy="38655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93" name="Rectangle 5"/>
          <p:cNvSpPr>
            <a:spLocks noGrp="1" noChangeArrowheads="1"/>
          </p:cNvSpPr>
          <p:nvPr>
            <p:ph type="body" sz="quarter" idx="3"/>
          </p:nvPr>
        </p:nvSpPr>
        <p:spPr bwMode="auto">
          <a:xfrm>
            <a:off x="946150" y="4891088"/>
            <a:ext cx="52070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71" tIns="47386" rIns="94771" bIns="47386" numCol="1" anchor="t" anchorCtr="0" compatLnSpc="1">
            <a:prstTxWarp prst="textNoShape">
              <a:avLst/>
            </a:prstTxWarp>
          </a:bodyPr>
          <a:lstStyle/>
          <a:p>
            <a:pPr lvl="0"/>
            <a:r>
              <a:rPr lang="en-GB" altLang="en-US" noProof="0" smtClean="0"/>
              <a:t>Click to edit Master text styles</a:t>
            </a:r>
          </a:p>
          <a:p>
            <a:pPr lvl="1"/>
            <a:r>
              <a:rPr lang="en-GB" altLang="en-US" noProof="0" smtClean="0"/>
              <a:t>Second level</a:t>
            </a:r>
          </a:p>
          <a:p>
            <a:pPr lvl="2"/>
            <a:r>
              <a:rPr lang="en-GB" altLang="en-US" noProof="0" smtClean="0"/>
              <a:t>Third level</a:t>
            </a:r>
          </a:p>
          <a:p>
            <a:pPr lvl="3"/>
            <a:r>
              <a:rPr lang="en-GB" altLang="en-US" noProof="0" smtClean="0"/>
              <a:t>Fourth level</a:t>
            </a:r>
          </a:p>
          <a:p>
            <a:pPr lvl="4"/>
            <a:r>
              <a:rPr lang="en-GB" altLang="en-US" noProof="0" smtClean="0"/>
              <a:t>Fifth level</a:t>
            </a:r>
          </a:p>
        </p:txBody>
      </p:sp>
      <p:sp>
        <p:nvSpPr>
          <p:cNvPr id="12294" name="Rectangle 6"/>
          <p:cNvSpPr>
            <a:spLocks noGrp="1" noChangeArrowheads="1"/>
          </p:cNvSpPr>
          <p:nvPr>
            <p:ph type="ftr" sz="quarter" idx="4"/>
          </p:nvPr>
        </p:nvSpPr>
        <p:spPr bwMode="auto">
          <a:xfrm>
            <a:off x="0" y="9666288"/>
            <a:ext cx="307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71" tIns="47386" rIns="94771" bIns="47386" numCol="1" anchor="b" anchorCtr="0" compatLnSpc="1">
            <a:prstTxWarp prst="textNoShape">
              <a:avLst/>
            </a:prstTxWarp>
          </a:bodyPr>
          <a:lstStyle>
            <a:lvl1pPr defTabSz="946150">
              <a:defRPr sz="1200"/>
            </a:lvl1pPr>
          </a:lstStyle>
          <a:p>
            <a:pPr>
              <a:defRPr/>
            </a:pPr>
            <a:endParaRPr lang="en-GB" altLang="en-US"/>
          </a:p>
        </p:txBody>
      </p:sp>
      <p:sp>
        <p:nvSpPr>
          <p:cNvPr id="12295" name="Rectangle 7"/>
          <p:cNvSpPr>
            <a:spLocks noGrp="1" noChangeArrowheads="1"/>
          </p:cNvSpPr>
          <p:nvPr>
            <p:ph type="sldNum" sz="quarter" idx="5"/>
          </p:nvPr>
        </p:nvSpPr>
        <p:spPr bwMode="auto">
          <a:xfrm>
            <a:off x="4022725" y="9666288"/>
            <a:ext cx="30765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71" tIns="47386" rIns="94771" bIns="47386" numCol="1" anchor="b" anchorCtr="0" compatLnSpc="1">
            <a:prstTxWarp prst="textNoShape">
              <a:avLst/>
            </a:prstTxWarp>
          </a:bodyPr>
          <a:lstStyle>
            <a:lvl1pPr algn="r" defTabSz="946150">
              <a:defRPr sz="1200" smtClean="0"/>
            </a:lvl1pPr>
          </a:lstStyle>
          <a:p>
            <a:pPr>
              <a:defRPr/>
            </a:pPr>
            <a:fld id="{19B5EEB7-36CB-4EA7-9180-C3047F229C0E}"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C083D53A-6324-45EA-B6B8-56D77BEFD867}" type="slidenum">
              <a:rPr lang="en-GB" altLang="en-US"/>
              <a:pPr/>
              <a:t>1</a:t>
            </a:fld>
            <a:endParaRPr lang="en-GB" alt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15A55189-9167-4214-B399-E9E6399ED442}" type="slidenum">
              <a:rPr lang="en-GB" altLang="en-US"/>
              <a:pPr/>
              <a:t>11</a:t>
            </a:fld>
            <a:endParaRPr lang="en-GB" alt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F0EE823E-3F03-4E8B-BE0B-96A7BA63D4C6}" type="slidenum">
              <a:rPr lang="en-GB" altLang="en-US"/>
              <a:pPr/>
              <a:t>12</a:t>
            </a:fld>
            <a:endParaRPr lang="en-GB"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88FDBA1C-0450-4DCE-B7C9-3E79FEA2F303}" type="slidenum">
              <a:rPr lang="en-GB" altLang="en-US"/>
              <a:pPr/>
              <a:t>13</a:t>
            </a:fld>
            <a:endParaRPr lang="en-GB"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FE8DFED5-45B9-4196-B03E-B7AC296A375E}" type="slidenum">
              <a:rPr lang="en-GB" altLang="en-US"/>
              <a:pPr/>
              <a:t>14</a:t>
            </a:fld>
            <a:endParaRPr lang="en-GB" alt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E794368B-CE01-4840-AFA9-B30189B97541}" type="slidenum">
              <a:rPr lang="en-GB" altLang="en-US"/>
              <a:pPr/>
              <a:t>15</a:t>
            </a:fld>
            <a:endParaRPr lang="en-GB" alt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00866B8A-41B3-4154-8575-58AE5875E3C0}" type="slidenum">
              <a:rPr lang="en-GB" altLang="en-US"/>
              <a:pPr/>
              <a:t>16</a:t>
            </a:fld>
            <a:endParaRPr lang="en-GB" alt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026B3543-BE42-4E62-AB0E-58F11DF24273}" type="slidenum">
              <a:rPr lang="en-GB" altLang="en-US"/>
              <a:pPr/>
              <a:t>17</a:t>
            </a:fld>
            <a:endParaRPr lang="en-GB" alt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7B2CF95B-9CDA-47EE-9B11-B894A7B37FFC}" type="slidenum">
              <a:rPr lang="en-GB" altLang="en-US"/>
              <a:pPr/>
              <a:t>18</a:t>
            </a:fld>
            <a:endParaRPr lang="en-GB" alt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1F47B125-A1F8-4640-8CB0-E7ABA4F69D82}" type="slidenum">
              <a:rPr lang="en-GB" altLang="en-US"/>
              <a:pPr/>
              <a:t>19</a:t>
            </a:fld>
            <a:endParaRPr lang="en-GB" alt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2CDBB1F4-2AE5-48E9-9FA5-594C3786C6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20</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49155" name="Rectangle 1"/>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6" name="Rectangle 2"/>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94813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defTabSz="990600">
              <a:defRPr>
                <a:solidFill>
                  <a:schemeClr val="tx1"/>
                </a:solidFill>
                <a:latin typeface="Times New Roman" panose="02020603050405020304" pitchFamily="18" charset="0"/>
              </a:defRPr>
            </a:lvl1pPr>
            <a:lvl2pPr marL="742950" indent="-285750" defTabSz="990600">
              <a:defRPr>
                <a:solidFill>
                  <a:schemeClr val="tx1"/>
                </a:solidFill>
                <a:latin typeface="Times New Roman" panose="02020603050405020304" pitchFamily="18" charset="0"/>
              </a:defRPr>
            </a:lvl2pPr>
            <a:lvl3pPr marL="1143000" indent="-228600" defTabSz="990600">
              <a:defRPr>
                <a:solidFill>
                  <a:schemeClr val="tx1"/>
                </a:solidFill>
                <a:latin typeface="Times New Roman" panose="02020603050405020304" pitchFamily="18" charset="0"/>
              </a:defRPr>
            </a:lvl3pPr>
            <a:lvl4pPr marL="1600200" indent="-228600" defTabSz="990600">
              <a:defRPr>
                <a:solidFill>
                  <a:schemeClr val="tx1"/>
                </a:solidFill>
                <a:latin typeface="Times New Roman" panose="02020603050405020304" pitchFamily="18" charset="0"/>
              </a:defRPr>
            </a:lvl4pPr>
            <a:lvl5pPr marL="2057400" indent="-228600" defTabSz="990600">
              <a:defRPr>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D9227F66-A16E-42BB-B826-EF62A46E9B66}" type="slidenum">
              <a:rPr lang="en-GB" altLang="en-US" sz="1300">
                <a:solidFill>
                  <a:srgbClr val="000000"/>
                </a:solidFill>
                <a:latin typeface="Arial" panose="020B0604020202020204" pitchFamily="34" charset="0"/>
              </a:rPr>
              <a:pPr eaLnBrk="1" hangingPunct="1"/>
              <a:t>2</a:t>
            </a:fld>
            <a:endParaRPr lang="en-GB" altLang="en-US" sz="1300">
              <a:solidFill>
                <a:srgbClr val="000000"/>
              </a:solidFill>
              <a:latin typeface="Arial" panose="020B0604020202020204" pitchFamily="34" charset="0"/>
            </a:endParaRPr>
          </a:p>
        </p:txBody>
      </p:sp>
      <p:sp>
        <p:nvSpPr>
          <p:cNvPr id="8195" name="Rectangle 2"/>
          <p:cNvSpPr>
            <a:spLocks noGrp="1" noRot="1" noChangeAspect="1" noChangeArrowheads="1" noTextEdit="1"/>
          </p:cNvSpPr>
          <p:nvPr>
            <p:ph type="sldImg"/>
          </p:nvPr>
        </p:nvSpPr>
        <p:spPr>
          <a:xfrm>
            <a:off x="992188" y="768350"/>
            <a:ext cx="5114925" cy="3836988"/>
          </a:xfrm>
          <a:ln/>
        </p:spPr>
      </p:sp>
      <p:sp>
        <p:nvSpPr>
          <p:cNvPr id="8196"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7"/>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3B83760D-66B6-4515-91AE-F65B856B32D9}"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21</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51203" name="Rectangle 1"/>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4" name="Rectangle 2"/>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2429283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1F47B125-A1F8-4640-8CB0-E7ABA4F69D82}" type="slidenum">
              <a:rPr lang="en-GB" altLang="en-US"/>
              <a:pPr/>
              <a:t>22</a:t>
            </a:fld>
            <a:endParaRPr lang="en-GB" alt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endParaRPr lang="en-GB" altLang="en-US" smtClean="0"/>
          </a:p>
        </p:txBody>
      </p:sp>
    </p:spTree>
    <p:extLst>
      <p:ext uri="{BB962C8B-B14F-4D97-AF65-F5344CB8AC3E}">
        <p14:creationId xmlns:p14="http://schemas.microsoft.com/office/powerpoint/2010/main" val="2781706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397C0B5C-6662-4F80-9AB9-FCBCA824134C}" type="slidenum">
              <a:rPr lang="en-GB" altLang="en-US"/>
              <a:pPr/>
              <a:t>23</a:t>
            </a:fld>
            <a:endParaRPr lang="en-GB"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07987B6C-85A2-41F5-91E9-08C08B0194A8}" type="slidenum">
              <a:rPr lang="en-GB" altLang="en-US"/>
              <a:pPr/>
              <a:t>24</a:t>
            </a:fld>
            <a:endParaRPr lang="en-GB"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38281ABD-F01E-42F6-BC75-C62BE7BB9F2A}" type="slidenum">
              <a:rPr lang="en-GB" altLang="en-US"/>
              <a:pPr/>
              <a:t>25</a:t>
            </a:fld>
            <a:endParaRPr lang="en-GB" alt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415D9FBD-1A16-4740-85BD-6AB82DE262D0}" type="slidenum">
              <a:rPr lang="en-GB" altLang="en-US"/>
              <a:pPr/>
              <a:t>26</a:t>
            </a:fld>
            <a:endParaRPr lang="en-GB" alt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6AF15847-970D-47E4-9101-27CEF70FDF82}" type="slidenum">
              <a:rPr lang="en-GB" altLang="en-US"/>
              <a:pPr/>
              <a:t>28</a:t>
            </a:fld>
            <a:endParaRPr lang="en-GB" alt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AF1DAED8-BA59-486E-B0C2-AA27676E3B19}" type="slidenum">
              <a:rPr lang="en-GB" altLang="en-US"/>
              <a:pPr/>
              <a:t>29</a:t>
            </a:fld>
            <a:endParaRPr lang="en-GB" alt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74076636-3938-40B7-A2B3-6CDACE7C6442}" type="slidenum">
              <a:rPr lang="en-GB" altLang="en-US"/>
              <a:pPr/>
              <a:t>30</a:t>
            </a:fld>
            <a:endParaRPr lang="en-GB" alt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90600">
              <a:defRPr>
                <a:solidFill>
                  <a:schemeClr val="tx1"/>
                </a:solidFill>
                <a:latin typeface="Times New Roman" panose="02020603050405020304" pitchFamily="18" charset="0"/>
              </a:defRPr>
            </a:lvl1pPr>
            <a:lvl2pPr marL="742950" indent="-285750" defTabSz="990600">
              <a:defRPr>
                <a:solidFill>
                  <a:schemeClr val="tx1"/>
                </a:solidFill>
                <a:latin typeface="Times New Roman" panose="02020603050405020304" pitchFamily="18" charset="0"/>
              </a:defRPr>
            </a:lvl2pPr>
            <a:lvl3pPr marL="1143000" indent="-228600" defTabSz="990600">
              <a:defRPr>
                <a:solidFill>
                  <a:schemeClr val="tx1"/>
                </a:solidFill>
                <a:latin typeface="Times New Roman" panose="02020603050405020304" pitchFamily="18" charset="0"/>
              </a:defRPr>
            </a:lvl3pPr>
            <a:lvl4pPr marL="1600200" indent="-228600" defTabSz="990600">
              <a:defRPr>
                <a:solidFill>
                  <a:schemeClr val="tx1"/>
                </a:solidFill>
                <a:latin typeface="Times New Roman" panose="02020603050405020304" pitchFamily="18" charset="0"/>
              </a:defRPr>
            </a:lvl4pPr>
            <a:lvl5pPr marL="2057400" indent="-228600" defTabSz="990600">
              <a:defRPr>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582F04E-7472-4D70-A1C7-9301D893070F}" type="slidenum">
              <a:rPr lang="en-GB" altLang="en-US" sz="1300">
                <a:solidFill>
                  <a:srgbClr val="000000"/>
                </a:solidFill>
                <a:latin typeface="Arial" panose="020B0604020202020204" pitchFamily="34" charset="0"/>
              </a:rPr>
              <a:pPr eaLnBrk="1" hangingPunct="1"/>
              <a:t>31</a:t>
            </a:fld>
            <a:endParaRPr lang="en-GB" altLang="en-US" sz="1300">
              <a:solidFill>
                <a:srgbClr val="000000"/>
              </a:solidFill>
              <a:latin typeface="Arial" panose="020B0604020202020204" pitchFamily="34" charset="0"/>
            </a:endParaRPr>
          </a:p>
        </p:txBody>
      </p:sp>
      <p:sp>
        <p:nvSpPr>
          <p:cNvPr id="60419" name="Rectangle 2"/>
          <p:cNvSpPr>
            <a:spLocks noGrp="1" noRot="1" noChangeAspect="1" noChangeArrowheads="1" noTextEdit="1"/>
          </p:cNvSpPr>
          <p:nvPr>
            <p:ph type="sldImg"/>
          </p:nvPr>
        </p:nvSpPr>
        <p:spPr>
          <a:xfrm>
            <a:off x="974725" y="795338"/>
            <a:ext cx="5156200" cy="3867150"/>
          </a:xfrm>
          <a:ln/>
        </p:spPr>
      </p:sp>
      <p:sp>
        <p:nvSpPr>
          <p:cNvPr id="60420" name="Rectangle 3"/>
          <p:cNvSpPr>
            <a:spLocks noGrp="1" noChangeArrowheads="1"/>
          </p:cNvSpPr>
          <p:nvPr>
            <p:ph type="body" idx="1"/>
          </p:nvPr>
        </p:nvSpPr>
        <p:spPr>
          <a:xfrm>
            <a:off x="946150" y="4891088"/>
            <a:ext cx="5207000" cy="4548187"/>
          </a:xfrm>
          <a:noFill/>
        </p:spPr>
        <p:txBody>
          <a:bodyPr/>
          <a:lstStyle/>
          <a:p>
            <a:endParaRPr lang="de-DE"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9D1EAAA5-2257-4FDA-9C44-89BB46F63FDA}" type="slidenum">
              <a:rPr lang="en-GB" altLang="en-US"/>
              <a:pPr/>
              <a:t>3</a:t>
            </a:fld>
            <a:endParaRPr lang="en-GB"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defTabSz="990600">
              <a:defRPr>
                <a:solidFill>
                  <a:schemeClr val="tx1"/>
                </a:solidFill>
                <a:latin typeface="Times New Roman" panose="02020603050405020304" pitchFamily="18" charset="0"/>
              </a:defRPr>
            </a:lvl1pPr>
            <a:lvl2pPr marL="742950" indent="-285750" defTabSz="990600">
              <a:defRPr>
                <a:solidFill>
                  <a:schemeClr val="tx1"/>
                </a:solidFill>
                <a:latin typeface="Times New Roman" panose="02020603050405020304" pitchFamily="18" charset="0"/>
              </a:defRPr>
            </a:lvl2pPr>
            <a:lvl3pPr marL="1143000" indent="-228600" defTabSz="990600">
              <a:defRPr>
                <a:solidFill>
                  <a:schemeClr val="tx1"/>
                </a:solidFill>
                <a:latin typeface="Times New Roman" panose="02020603050405020304" pitchFamily="18" charset="0"/>
              </a:defRPr>
            </a:lvl3pPr>
            <a:lvl4pPr marL="1600200" indent="-228600" defTabSz="990600">
              <a:defRPr>
                <a:solidFill>
                  <a:schemeClr val="tx1"/>
                </a:solidFill>
                <a:latin typeface="Times New Roman" panose="02020603050405020304" pitchFamily="18" charset="0"/>
              </a:defRPr>
            </a:lvl4pPr>
            <a:lvl5pPr marL="2057400" indent="-228600" defTabSz="990600">
              <a:defRPr>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933C1CDB-9688-43F3-B918-E35545AF8832}" type="slidenum">
              <a:rPr lang="en-GB" altLang="en-US" sz="1300">
                <a:solidFill>
                  <a:srgbClr val="000000"/>
                </a:solidFill>
                <a:latin typeface="Arial" panose="020B0604020202020204" pitchFamily="34" charset="0"/>
              </a:rPr>
              <a:pPr eaLnBrk="1" hangingPunct="1"/>
              <a:t>32</a:t>
            </a:fld>
            <a:endParaRPr lang="en-GB" altLang="en-US" sz="1300">
              <a:solidFill>
                <a:srgbClr val="000000"/>
              </a:solidFill>
              <a:latin typeface="Arial" panose="020B0604020202020204" pitchFamily="34" charset="0"/>
            </a:endParaRPr>
          </a:p>
        </p:txBody>
      </p:sp>
      <p:sp>
        <p:nvSpPr>
          <p:cNvPr id="62467" name="Rectangle 2"/>
          <p:cNvSpPr>
            <a:spLocks noGrp="1" noRot="1" noChangeAspect="1" noChangeArrowheads="1" noTextEdit="1"/>
          </p:cNvSpPr>
          <p:nvPr>
            <p:ph type="sldImg"/>
          </p:nvPr>
        </p:nvSpPr>
        <p:spPr>
          <a:xfrm>
            <a:off x="992188" y="768350"/>
            <a:ext cx="5114925" cy="3836988"/>
          </a:xfrm>
          <a:ln/>
        </p:spPr>
      </p:sp>
      <p:sp>
        <p:nvSpPr>
          <p:cNvPr id="62468"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46150" rtl="0" eaLnBrk="0" fontAlgn="base" latinLnBrk="0" hangingPunct="0">
              <a:lnSpc>
                <a:spcPct val="100000"/>
              </a:lnSpc>
              <a:spcBef>
                <a:spcPct val="0"/>
              </a:spcBef>
              <a:spcAft>
                <a:spcPct val="0"/>
              </a:spcAft>
              <a:buClrTx/>
              <a:buSzTx/>
              <a:buFontTx/>
              <a:buNone/>
              <a:tabLst/>
              <a:defRPr/>
            </a:pPr>
            <a:fld id="{814CAFDE-3D57-4EA8-9459-12525B00FAD2}" type="slidenum">
              <a:rPr kumimoji="0" lang="en-GB"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46150" rtl="0" eaLnBrk="0" fontAlgn="base" latinLnBrk="0" hangingPunct="0">
                <a:lnSpc>
                  <a:spcPct val="100000"/>
                </a:lnSpc>
                <a:spcBef>
                  <a:spcPct val="0"/>
                </a:spcBef>
                <a:spcAft>
                  <a:spcPct val="0"/>
                </a:spcAft>
                <a:buClrTx/>
                <a:buSzTx/>
                <a:buFontTx/>
                <a:buNone/>
                <a:tabLst/>
                <a:defRPr/>
              </a:pPr>
              <a:t>33</a:t>
            </a:fld>
            <a:endParaRPr kumimoji="0" lang="en-GB"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2741021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46150" rtl="0" eaLnBrk="0" fontAlgn="base" latinLnBrk="0" hangingPunct="0">
              <a:lnSpc>
                <a:spcPct val="100000"/>
              </a:lnSpc>
              <a:spcBef>
                <a:spcPct val="0"/>
              </a:spcBef>
              <a:spcAft>
                <a:spcPct val="0"/>
              </a:spcAft>
              <a:buClrTx/>
              <a:buSzTx/>
              <a:buFontTx/>
              <a:buNone/>
              <a:tabLst/>
              <a:defRPr/>
            </a:pPr>
            <a:fld id="{899007FF-00DE-4F90-A543-47B9778D8441}" type="slidenum">
              <a:rPr kumimoji="0" lang="en-GB"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46150" rtl="0" eaLnBrk="0" fontAlgn="base" latinLnBrk="0" hangingPunct="0">
                <a:lnSpc>
                  <a:spcPct val="100000"/>
                </a:lnSpc>
                <a:spcBef>
                  <a:spcPct val="0"/>
                </a:spcBef>
                <a:spcAft>
                  <a:spcPct val="0"/>
                </a:spcAft>
                <a:buClrTx/>
                <a:buSzTx/>
                <a:buFontTx/>
                <a:buNone/>
                <a:tabLst/>
                <a:defRPr/>
              </a:pPr>
              <a:t>36</a:t>
            </a:fld>
            <a:endParaRPr kumimoji="0" lang="en-GB"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3630694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defTabSz="990600">
              <a:defRPr>
                <a:solidFill>
                  <a:schemeClr val="tx1"/>
                </a:solidFill>
                <a:latin typeface="Times New Roman" panose="02020603050405020304" pitchFamily="18" charset="0"/>
              </a:defRPr>
            </a:lvl1pPr>
            <a:lvl2pPr marL="742950" indent="-285750" defTabSz="990600">
              <a:defRPr>
                <a:solidFill>
                  <a:schemeClr val="tx1"/>
                </a:solidFill>
                <a:latin typeface="Times New Roman" panose="02020603050405020304" pitchFamily="18" charset="0"/>
              </a:defRPr>
            </a:lvl2pPr>
            <a:lvl3pPr marL="1143000" indent="-228600" defTabSz="990600">
              <a:defRPr>
                <a:solidFill>
                  <a:schemeClr val="tx1"/>
                </a:solidFill>
                <a:latin typeface="Times New Roman" panose="02020603050405020304" pitchFamily="18" charset="0"/>
              </a:defRPr>
            </a:lvl3pPr>
            <a:lvl4pPr marL="1600200" indent="-228600" defTabSz="990600">
              <a:defRPr>
                <a:solidFill>
                  <a:schemeClr val="tx1"/>
                </a:solidFill>
                <a:latin typeface="Times New Roman" panose="02020603050405020304" pitchFamily="18" charset="0"/>
              </a:defRPr>
            </a:lvl4pPr>
            <a:lvl5pPr marL="2057400" indent="-228600" defTabSz="990600">
              <a:defRPr>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C7CF2308-00CB-4601-92CE-80AE41B0A1B9}" type="slidenum">
              <a:rPr lang="en-GB" altLang="en-US" sz="1300">
                <a:solidFill>
                  <a:srgbClr val="000000"/>
                </a:solidFill>
                <a:latin typeface="Arial" panose="020B0604020202020204" pitchFamily="34" charset="0"/>
              </a:rPr>
              <a:pPr eaLnBrk="1" hangingPunct="1"/>
              <a:t>37</a:t>
            </a:fld>
            <a:endParaRPr lang="en-GB" altLang="en-US" sz="1300">
              <a:solidFill>
                <a:srgbClr val="000000"/>
              </a:solidFill>
              <a:latin typeface="Arial" panose="020B0604020202020204" pitchFamily="34" charset="0"/>
            </a:endParaRPr>
          </a:p>
        </p:txBody>
      </p:sp>
      <p:sp>
        <p:nvSpPr>
          <p:cNvPr id="64515" name="Rectangle 2"/>
          <p:cNvSpPr>
            <a:spLocks noGrp="1" noRot="1" noChangeAspect="1" noChangeArrowheads="1" noTextEdit="1"/>
          </p:cNvSpPr>
          <p:nvPr>
            <p:ph type="sldImg"/>
          </p:nvPr>
        </p:nvSpPr>
        <p:spPr>
          <a:xfrm>
            <a:off x="974725" y="795338"/>
            <a:ext cx="5156200" cy="3867150"/>
          </a:xfrm>
          <a:ln/>
        </p:spPr>
      </p:sp>
      <p:sp>
        <p:nvSpPr>
          <p:cNvPr id="64516" name="Rectangle 3"/>
          <p:cNvSpPr>
            <a:spLocks noGrp="1" noChangeArrowheads="1"/>
          </p:cNvSpPr>
          <p:nvPr>
            <p:ph type="body" idx="1"/>
          </p:nvPr>
        </p:nvSpPr>
        <p:spPr>
          <a:xfrm>
            <a:off x="946150" y="4891088"/>
            <a:ext cx="5207000" cy="4548187"/>
          </a:xfrm>
          <a:noFill/>
        </p:spPr>
        <p:txBody>
          <a:bodyPr/>
          <a:lstStyle/>
          <a:p>
            <a:endParaRPr lang="de-DE"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defTabSz="990600">
              <a:defRPr>
                <a:solidFill>
                  <a:schemeClr val="tx1"/>
                </a:solidFill>
                <a:latin typeface="Times New Roman" panose="02020603050405020304" pitchFamily="18" charset="0"/>
              </a:defRPr>
            </a:lvl1pPr>
            <a:lvl2pPr marL="742950" indent="-285750" defTabSz="990600">
              <a:defRPr>
                <a:solidFill>
                  <a:schemeClr val="tx1"/>
                </a:solidFill>
                <a:latin typeface="Times New Roman" panose="02020603050405020304" pitchFamily="18" charset="0"/>
              </a:defRPr>
            </a:lvl2pPr>
            <a:lvl3pPr marL="1143000" indent="-228600" defTabSz="990600">
              <a:defRPr>
                <a:solidFill>
                  <a:schemeClr val="tx1"/>
                </a:solidFill>
                <a:latin typeface="Times New Roman" panose="02020603050405020304" pitchFamily="18" charset="0"/>
              </a:defRPr>
            </a:lvl3pPr>
            <a:lvl4pPr marL="1600200" indent="-228600" defTabSz="990600">
              <a:defRPr>
                <a:solidFill>
                  <a:schemeClr val="tx1"/>
                </a:solidFill>
                <a:latin typeface="Times New Roman" panose="02020603050405020304" pitchFamily="18" charset="0"/>
              </a:defRPr>
            </a:lvl4pPr>
            <a:lvl5pPr marL="2057400" indent="-228600" defTabSz="990600">
              <a:defRPr>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C5D76471-66B0-4A04-A8A9-D971C9D85889}" type="slidenum">
              <a:rPr lang="en-GB" altLang="en-US" sz="1300">
                <a:solidFill>
                  <a:srgbClr val="000000"/>
                </a:solidFill>
                <a:latin typeface="Arial" panose="020B0604020202020204" pitchFamily="34" charset="0"/>
              </a:rPr>
              <a:pPr eaLnBrk="1" hangingPunct="1"/>
              <a:t>38</a:t>
            </a:fld>
            <a:endParaRPr lang="en-GB" altLang="en-US" sz="1300">
              <a:solidFill>
                <a:srgbClr val="000000"/>
              </a:solidFill>
              <a:latin typeface="Arial" panose="020B0604020202020204" pitchFamily="34" charset="0"/>
            </a:endParaRPr>
          </a:p>
        </p:txBody>
      </p:sp>
      <p:sp>
        <p:nvSpPr>
          <p:cNvPr id="66563" name="Rectangle 2"/>
          <p:cNvSpPr>
            <a:spLocks noGrp="1" noRot="1" noChangeAspect="1" noChangeArrowheads="1" noTextEdit="1"/>
          </p:cNvSpPr>
          <p:nvPr>
            <p:ph type="sldImg"/>
          </p:nvPr>
        </p:nvSpPr>
        <p:spPr>
          <a:xfrm>
            <a:off x="992188" y="768350"/>
            <a:ext cx="5114925" cy="3836988"/>
          </a:xfrm>
          <a:ln/>
        </p:spPr>
      </p:sp>
      <p:sp>
        <p:nvSpPr>
          <p:cNvPr id="66564" name="Rectangle 3"/>
          <p:cNvSpPr>
            <a:spLocks noGrp="1" noChangeArrowheads="1"/>
          </p:cNvSpPr>
          <p:nvPr>
            <p:ph type="body" idx="1"/>
          </p:nvPr>
        </p:nvSpPr>
        <p:spPr>
          <a:noFill/>
        </p:spPr>
        <p:txBody>
          <a:bodyPr/>
          <a:lstStyle/>
          <a:p>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46150" rtl="0" eaLnBrk="0" fontAlgn="base" latinLnBrk="0" hangingPunct="0">
              <a:lnSpc>
                <a:spcPct val="100000"/>
              </a:lnSpc>
              <a:spcBef>
                <a:spcPct val="0"/>
              </a:spcBef>
              <a:spcAft>
                <a:spcPct val="0"/>
              </a:spcAft>
              <a:buClrTx/>
              <a:buSzTx/>
              <a:buFontTx/>
              <a:buNone/>
              <a:tabLst/>
              <a:defRPr/>
            </a:pPr>
            <a:fld id="{3BF42E4E-B262-4AC8-B077-8681209C8416}" type="slidenum">
              <a:rPr kumimoji="0" lang="en-GB"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46150" rtl="0" eaLnBrk="0" fontAlgn="base" latinLnBrk="0" hangingPunct="0">
                <a:lnSpc>
                  <a:spcPct val="100000"/>
                </a:lnSpc>
                <a:spcBef>
                  <a:spcPct val="0"/>
                </a:spcBef>
                <a:spcAft>
                  <a:spcPct val="0"/>
                </a:spcAft>
                <a:buClrTx/>
                <a:buSzTx/>
                <a:buFontTx/>
                <a:buNone/>
                <a:tabLst/>
                <a:defRPr/>
              </a:pPr>
              <a:t>39</a:t>
            </a:fld>
            <a:endParaRPr kumimoji="0" lang="en-GB"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3329285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90600">
              <a:defRPr>
                <a:solidFill>
                  <a:schemeClr val="tx1"/>
                </a:solidFill>
                <a:latin typeface="Times New Roman" panose="02020603050405020304" pitchFamily="18" charset="0"/>
              </a:defRPr>
            </a:lvl1pPr>
            <a:lvl2pPr marL="742950" indent="-285750" defTabSz="990600">
              <a:defRPr>
                <a:solidFill>
                  <a:schemeClr val="tx1"/>
                </a:solidFill>
                <a:latin typeface="Times New Roman" panose="02020603050405020304" pitchFamily="18" charset="0"/>
              </a:defRPr>
            </a:lvl2pPr>
            <a:lvl3pPr marL="1143000" indent="-228600" defTabSz="990600">
              <a:defRPr>
                <a:solidFill>
                  <a:schemeClr val="tx1"/>
                </a:solidFill>
                <a:latin typeface="Times New Roman" panose="02020603050405020304" pitchFamily="18" charset="0"/>
              </a:defRPr>
            </a:lvl3pPr>
            <a:lvl4pPr marL="1600200" indent="-228600" defTabSz="990600">
              <a:defRPr>
                <a:solidFill>
                  <a:schemeClr val="tx1"/>
                </a:solidFill>
                <a:latin typeface="Times New Roman" panose="02020603050405020304" pitchFamily="18" charset="0"/>
              </a:defRPr>
            </a:lvl4pPr>
            <a:lvl5pPr marL="2057400" indent="-228600" defTabSz="990600">
              <a:defRPr>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EB30E37E-55B4-42C3-8670-AAB3ADE7FE4C}" type="slidenum">
              <a:rPr lang="en-GB" altLang="en-US" sz="1300">
                <a:solidFill>
                  <a:srgbClr val="000000"/>
                </a:solidFill>
                <a:latin typeface="Arial" panose="020B0604020202020204" pitchFamily="34" charset="0"/>
              </a:rPr>
              <a:pPr eaLnBrk="1" hangingPunct="1"/>
              <a:t>40</a:t>
            </a:fld>
            <a:endParaRPr lang="en-GB" altLang="en-US" sz="1300">
              <a:solidFill>
                <a:srgbClr val="000000"/>
              </a:solidFill>
              <a:latin typeface="Arial" panose="020B0604020202020204" pitchFamily="34" charset="0"/>
            </a:endParaRPr>
          </a:p>
        </p:txBody>
      </p:sp>
      <p:sp>
        <p:nvSpPr>
          <p:cNvPr id="68611" name="Rectangle 2"/>
          <p:cNvSpPr>
            <a:spLocks noGrp="1" noRot="1" noChangeAspect="1" noChangeArrowheads="1" noTextEdit="1"/>
          </p:cNvSpPr>
          <p:nvPr>
            <p:ph type="sldImg"/>
          </p:nvPr>
        </p:nvSpPr>
        <p:spPr>
          <a:xfrm>
            <a:off x="992188" y="768350"/>
            <a:ext cx="5114925" cy="3836988"/>
          </a:xfrm>
          <a:ln/>
        </p:spPr>
      </p:sp>
      <p:sp>
        <p:nvSpPr>
          <p:cNvPr id="68612" name="Rectangle 3"/>
          <p:cNvSpPr>
            <a:spLocks noGrp="1" noChangeArrowheads="1"/>
          </p:cNvSpPr>
          <p:nvPr>
            <p:ph type="body" idx="1"/>
          </p:nvPr>
        </p:nvSpPr>
        <p:spPr>
          <a:noFill/>
        </p:spPr>
        <p:txBody>
          <a:bodyPr/>
          <a:lstStyle/>
          <a:p>
            <a:endParaRPr lang="de-DE"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F824E28A-0557-4C93-AA7E-91E0392F589B}" type="slidenum">
              <a:rPr lang="en-GB" altLang="en-US"/>
              <a:pPr/>
              <a:t>5</a:t>
            </a:fld>
            <a:endParaRPr lang="en-GB" altLang="en-US"/>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22B21306-B535-495E-ACA8-D0B21731A9D3}" type="slidenum">
              <a:rPr lang="en-GB" altLang="en-US"/>
              <a:pPr/>
              <a:t>6</a:t>
            </a:fld>
            <a:endParaRPr lang="en-GB" alt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D9C50836-F2A4-4E62-9EF4-31E1FB25626E}" type="slidenum">
              <a:rPr lang="en-GB" altLang="en-US"/>
              <a:pPr/>
              <a:t>7</a:t>
            </a:fld>
            <a:endParaRPr lang="en-GB" alt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51581709-BE94-44E2-80DD-539DDF93B468}" type="slidenum">
              <a:rPr lang="en-GB" altLang="en-US"/>
              <a:pPr/>
              <a:t>8</a:t>
            </a:fld>
            <a:endParaRPr lang="en-GB" alt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270BC862-76EF-4636-A289-7B26DAB87B0E}" type="slidenum">
              <a:rPr lang="en-GB" altLang="en-US"/>
              <a:pPr/>
              <a:t>9</a:t>
            </a:fld>
            <a:endParaRPr lang="en-GB" alt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defTabSz="946150">
              <a:defRPr>
                <a:solidFill>
                  <a:schemeClr val="tx1"/>
                </a:solidFill>
                <a:latin typeface="Times New Roman" panose="02020603050405020304" pitchFamily="18" charset="0"/>
              </a:defRPr>
            </a:lvl1pPr>
            <a:lvl2pPr marL="742950" indent="-285750" defTabSz="946150">
              <a:defRPr>
                <a:solidFill>
                  <a:schemeClr val="tx1"/>
                </a:solidFill>
                <a:latin typeface="Times New Roman" panose="02020603050405020304" pitchFamily="18" charset="0"/>
              </a:defRPr>
            </a:lvl2pPr>
            <a:lvl3pPr marL="1143000" indent="-228600" defTabSz="946150">
              <a:defRPr>
                <a:solidFill>
                  <a:schemeClr val="tx1"/>
                </a:solidFill>
                <a:latin typeface="Times New Roman" panose="02020603050405020304" pitchFamily="18" charset="0"/>
              </a:defRPr>
            </a:lvl3pPr>
            <a:lvl4pPr marL="1600200" indent="-228600" defTabSz="946150">
              <a:defRPr>
                <a:solidFill>
                  <a:schemeClr val="tx1"/>
                </a:solidFill>
                <a:latin typeface="Times New Roman" panose="02020603050405020304" pitchFamily="18" charset="0"/>
              </a:defRPr>
            </a:lvl4pPr>
            <a:lvl5pPr marL="2057400" indent="-228600" defTabSz="946150">
              <a:defRPr>
                <a:solidFill>
                  <a:schemeClr val="tx1"/>
                </a:solidFill>
                <a:latin typeface="Times New Roman" panose="02020603050405020304" pitchFamily="18" charset="0"/>
              </a:defRPr>
            </a:lvl5pPr>
            <a:lvl6pPr marL="2514600" indent="-228600" defTabSz="94615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94615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94615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946150" eaLnBrk="0" fontAlgn="base" hangingPunct="0">
              <a:spcBef>
                <a:spcPct val="0"/>
              </a:spcBef>
              <a:spcAft>
                <a:spcPct val="0"/>
              </a:spcAft>
              <a:defRPr>
                <a:solidFill>
                  <a:schemeClr val="tx1"/>
                </a:solidFill>
                <a:latin typeface="Times New Roman" panose="02020603050405020304" pitchFamily="18" charset="0"/>
              </a:defRPr>
            </a:lvl9pPr>
          </a:lstStyle>
          <a:p>
            <a:fld id="{2FF5FDE0-B8E8-4449-9176-5CAC0D3DDFAA}" type="slidenum">
              <a:rPr lang="en-GB" altLang="en-US"/>
              <a:pPr/>
              <a:t>10</a:t>
            </a:fld>
            <a:endParaRPr lang="en-GB" alt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GB"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D8E8A3C-C9D0-4B04-A997-95AB7DDAF870}" type="slidenum">
              <a:rPr lang="en-US" altLang="en-US"/>
              <a:pPr>
                <a:defRPr/>
              </a:pPr>
              <a:t>‹#›</a:t>
            </a:fld>
            <a:endParaRPr lang="en-US" altLang="en-US"/>
          </a:p>
        </p:txBody>
      </p:sp>
    </p:spTree>
    <p:extLst>
      <p:ext uri="{BB962C8B-B14F-4D97-AF65-F5344CB8AC3E}">
        <p14:creationId xmlns:p14="http://schemas.microsoft.com/office/powerpoint/2010/main" val="119451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55984A5C-377C-4106-9773-0C8D79DD1469}" type="slidenum">
              <a:rPr lang="en-US" altLang="en-US"/>
              <a:pPr>
                <a:defRPr/>
              </a:pPr>
              <a:t>‹#›</a:t>
            </a:fld>
            <a:endParaRPr lang="en-US" altLang="en-US"/>
          </a:p>
        </p:txBody>
      </p:sp>
    </p:spTree>
    <p:extLst>
      <p:ext uri="{BB962C8B-B14F-4D97-AF65-F5344CB8AC3E}">
        <p14:creationId xmlns:p14="http://schemas.microsoft.com/office/powerpoint/2010/main" val="3724858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92451276-EF84-4213-8E5C-FF3D0255BAB4}" type="slidenum">
              <a:rPr lang="en-US" altLang="en-US"/>
              <a:pPr>
                <a:defRPr/>
              </a:pPr>
              <a:t>‹#›</a:t>
            </a:fld>
            <a:endParaRPr lang="en-US" altLang="en-US"/>
          </a:p>
        </p:txBody>
      </p:sp>
    </p:spTree>
    <p:extLst>
      <p:ext uri="{BB962C8B-B14F-4D97-AF65-F5344CB8AC3E}">
        <p14:creationId xmlns:p14="http://schemas.microsoft.com/office/powerpoint/2010/main" val="4153240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D8C664C4-AD63-414C-B529-86C47BD4875C}" type="slidenum">
              <a:rPr lang="en-GB" altLang="en-US"/>
              <a:pPr>
                <a:defRPr/>
              </a:pPr>
              <a:t>‹#›</a:t>
            </a:fld>
            <a:endParaRPr lang="en-GB" altLang="en-US"/>
          </a:p>
        </p:txBody>
      </p:sp>
    </p:spTree>
    <p:extLst>
      <p:ext uri="{BB962C8B-B14F-4D97-AF65-F5344CB8AC3E}">
        <p14:creationId xmlns:p14="http://schemas.microsoft.com/office/powerpoint/2010/main" val="301435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679F4071-AF20-4339-9029-F0ED03E258F5}" type="slidenum">
              <a:rPr lang="en-GB" altLang="en-US"/>
              <a:pPr>
                <a:defRPr/>
              </a:pPr>
              <a:t>‹#›</a:t>
            </a:fld>
            <a:endParaRPr lang="en-GB" altLang="en-US"/>
          </a:p>
        </p:txBody>
      </p:sp>
    </p:spTree>
    <p:extLst>
      <p:ext uri="{BB962C8B-B14F-4D97-AF65-F5344CB8AC3E}">
        <p14:creationId xmlns:p14="http://schemas.microsoft.com/office/powerpoint/2010/main" val="4191207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D4678193-F8AA-47D9-B8FD-EE76B750AC34}" type="slidenum">
              <a:rPr lang="en-GB" altLang="en-US"/>
              <a:pPr>
                <a:defRPr/>
              </a:pPr>
              <a:t>‹#›</a:t>
            </a:fld>
            <a:endParaRPr lang="en-GB" altLang="en-US"/>
          </a:p>
        </p:txBody>
      </p:sp>
    </p:spTree>
    <p:extLst>
      <p:ext uri="{BB962C8B-B14F-4D97-AF65-F5344CB8AC3E}">
        <p14:creationId xmlns:p14="http://schemas.microsoft.com/office/powerpoint/2010/main" val="3815514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B1CE02DE-7D6E-4A34-9489-596AD53FBAED}" type="slidenum">
              <a:rPr lang="en-GB" altLang="en-US"/>
              <a:pPr>
                <a:defRPr/>
              </a:pPr>
              <a:t>‹#›</a:t>
            </a:fld>
            <a:endParaRPr lang="en-GB" altLang="en-US"/>
          </a:p>
        </p:txBody>
      </p:sp>
    </p:spTree>
    <p:extLst>
      <p:ext uri="{BB962C8B-B14F-4D97-AF65-F5344CB8AC3E}">
        <p14:creationId xmlns:p14="http://schemas.microsoft.com/office/powerpoint/2010/main" val="1322585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p:cNvSpPr>
            <a:spLocks noGrp="1" noChangeArrowheads="1"/>
          </p:cNvSpPr>
          <p:nvPr>
            <p:ph type="sldNum" sz="quarter" idx="12"/>
          </p:nvPr>
        </p:nvSpPr>
        <p:spPr>
          <a:ln/>
        </p:spPr>
        <p:txBody>
          <a:bodyPr/>
          <a:lstStyle>
            <a:lvl1pPr>
              <a:defRPr/>
            </a:lvl1pPr>
          </a:lstStyle>
          <a:p>
            <a:pPr>
              <a:defRPr/>
            </a:pPr>
            <a:fld id="{902CF430-E6CA-48E5-8F6C-46C9866111B9}" type="slidenum">
              <a:rPr lang="en-GB" altLang="en-US"/>
              <a:pPr>
                <a:defRPr/>
              </a:pPr>
              <a:t>‹#›</a:t>
            </a:fld>
            <a:endParaRPr lang="en-GB" altLang="en-US"/>
          </a:p>
        </p:txBody>
      </p:sp>
    </p:spTree>
    <p:extLst>
      <p:ext uri="{BB962C8B-B14F-4D97-AF65-F5344CB8AC3E}">
        <p14:creationId xmlns:p14="http://schemas.microsoft.com/office/powerpoint/2010/main" val="2943522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0F7858E2-5FBA-4740-BC2C-FEE6AEB6376C}" type="slidenum">
              <a:rPr lang="en-GB" altLang="en-US"/>
              <a:pPr>
                <a:defRPr/>
              </a:pPr>
              <a:t>‹#›</a:t>
            </a:fld>
            <a:endParaRPr lang="en-GB" altLang="en-US"/>
          </a:p>
        </p:txBody>
      </p:sp>
    </p:spTree>
    <p:extLst>
      <p:ext uri="{BB962C8B-B14F-4D97-AF65-F5344CB8AC3E}">
        <p14:creationId xmlns:p14="http://schemas.microsoft.com/office/powerpoint/2010/main" val="491445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p:cNvSpPr>
            <a:spLocks noGrp="1" noChangeArrowheads="1"/>
          </p:cNvSpPr>
          <p:nvPr>
            <p:ph type="sldNum" sz="quarter" idx="12"/>
          </p:nvPr>
        </p:nvSpPr>
        <p:spPr>
          <a:ln/>
        </p:spPr>
        <p:txBody>
          <a:bodyPr/>
          <a:lstStyle>
            <a:lvl1pPr>
              <a:defRPr/>
            </a:lvl1pPr>
          </a:lstStyle>
          <a:p>
            <a:pPr>
              <a:defRPr/>
            </a:pPr>
            <a:fld id="{EDF15DF1-9AAF-4F40-B1E0-7572BEA4288A}" type="slidenum">
              <a:rPr lang="en-GB" altLang="en-US"/>
              <a:pPr>
                <a:defRPr/>
              </a:pPr>
              <a:t>‹#›</a:t>
            </a:fld>
            <a:endParaRPr lang="en-GB" altLang="en-US"/>
          </a:p>
        </p:txBody>
      </p:sp>
    </p:spTree>
    <p:extLst>
      <p:ext uri="{BB962C8B-B14F-4D97-AF65-F5344CB8AC3E}">
        <p14:creationId xmlns:p14="http://schemas.microsoft.com/office/powerpoint/2010/main" val="1420663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0B3B728B-AEA3-4C30-BA08-1334146685BA}" type="slidenum">
              <a:rPr lang="en-GB" altLang="en-US"/>
              <a:pPr>
                <a:defRPr/>
              </a:pPr>
              <a:t>‹#›</a:t>
            </a:fld>
            <a:endParaRPr lang="en-GB" altLang="en-US"/>
          </a:p>
        </p:txBody>
      </p:sp>
    </p:spTree>
    <p:extLst>
      <p:ext uri="{BB962C8B-B14F-4D97-AF65-F5344CB8AC3E}">
        <p14:creationId xmlns:p14="http://schemas.microsoft.com/office/powerpoint/2010/main" val="526381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78289F4C-CEC4-42CE-A72B-57D0AC733B37}" type="slidenum">
              <a:rPr lang="en-US" altLang="en-US"/>
              <a:pPr>
                <a:defRPr/>
              </a:pPr>
              <a:t>‹#›</a:t>
            </a:fld>
            <a:endParaRPr lang="en-US" altLang="en-US"/>
          </a:p>
        </p:txBody>
      </p:sp>
    </p:spTree>
    <p:extLst>
      <p:ext uri="{BB962C8B-B14F-4D97-AF65-F5344CB8AC3E}">
        <p14:creationId xmlns:p14="http://schemas.microsoft.com/office/powerpoint/2010/main" val="25819407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A0447D08-61A2-4BA4-8E6C-F0C563BB6BE4}" type="slidenum">
              <a:rPr lang="en-GB" altLang="en-US"/>
              <a:pPr>
                <a:defRPr/>
              </a:pPr>
              <a:t>‹#›</a:t>
            </a:fld>
            <a:endParaRPr lang="en-GB" altLang="en-US"/>
          </a:p>
        </p:txBody>
      </p:sp>
    </p:spTree>
    <p:extLst>
      <p:ext uri="{BB962C8B-B14F-4D97-AF65-F5344CB8AC3E}">
        <p14:creationId xmlns:p14="http://schemas.microsoft.com/office/powerpoint/2010/main" val="1893471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969BECB4-AA89-46A6-844D-436C0F1DEF13}" type="slidenum">
              <a:rPr lang="en-GB" altLang="en-US"/>
              <a:pPr>
                <a:defRPr/>
              </a:pPr>
              <a:t>‹#›</a:t>
            </a:fld>
            <a:endParaRPr lang="en-GB" altLang="en-US"/>
          </a:p>
        </p:txBody>
      </p:sp>
    </p:spTree>
    <p:extLst>
      <p:ext uri="{BB962C8B-B14F-4D97-AF65-F5344CB8AC3E}">
        <p14:creationId xmlns:p14="http://schemas.microsoft.com/office/powerpoint/2010/main" val="3314001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98B671A4-6B3B-4254-872B-235A16A5498B}" type="slidenum">
              <a:rPr lang="en-GB" altLang="en-US"/>
              <a:pPr>
                <a:defRPr/>
              </a:pPr>
              <a:t>‹#›</a:t>
            </a:fld>
            <a:endParaRPr lang="en-GB" altLang="en-US"/>
          </a:p>
        </p:txBody>
      </p:sp>
    </p:spTree>
    <p:extLst>
      <p:ext uri="{BB962C8B-B14F-4D97-AF65-F5344CB8AC3E}">
        <p14:creationId xmlns:p14="http://schemas.microsoft.com/office/powerpoint/2010/main" val="2493326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55241E41-3DE3-4851-AFF6-A8E3B26E07E1}" type="slidenum">
              <a:rPr lang="en-GB" altLang="en-US"/>
              <a:pPr>
                <a:defRPr/>
              </a:pPr>
              <a:t>‹#›</a:t>
            </a:fld>
            <a:endParaRPr lang="en-GB" altLang="en-US"/>
          </a:p>
        </p:txBody>
      </p:sp>
    </p:spTree>
    <p:extLst>
      <p:ext uri="{BB962C8B-B14F-4D97-AF65-F5344CB8AC3E}">
        <p14:creationId xmlns:p14="http://schemas.microsoft.com/office/powerpoint/2010/main" val="17785971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453B2C2-BFEC-4EBE-B0C4-DC016508A24B}" type="slidenum">
              <a:rPr lang="en-US" altLang="en-US"/>
              <a:pPr/>
              <a:t>‹#›</a:t>
            </a:fld>
            <a:endParaRPr lang="en-US" altLang="en-US"/>
          </a:p>
        </p:txBody>
      </p:sp>
    </p:spTree>
    <p:extLst>
      <p:ext uri="{BB962C8B-B14F-4D97-AF65-F5344CB8AC3E}">
        <p14:creationId xmlns:p14="http://schemas.microsoft.com/office/powerpoint/2010/main" val="1806962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69798AC-9DBD-4BDD-91AF-E39D065CA8C2}" type="slidenum">
              <a:rPr lang="en-US" altLang="en-US"/>
              <a:pPr/>
              <a:t>‹#›</a:t>
            </a:fld>
            <a:endParaRPr lang="en-US" altLang="en-US"/>
          </a:p>
        </p:txBody>
      </p:sp>
    </p:spTree>
    <p:extLst>
      <p:ext uri="{BB962C8B-B14F-4D97-AF65-F5344CB8AC3E}">
        <p14:creationId xmlns:p14="http://schemas.microsoft.com/office/powerpoint/2010/main" val="2141161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7102EDEF-4534-4F27-B32F-97AB3FA8EEF8}" type="slidenum">
              <a:rPr lang="en-US" altLang="en-US"/>
              <a:pPr/>
              <a:t>‹#›</a:t>
            </a:fld>
            <a:endParaRPr lang="en-US" altLang="en-US"/>
          </a:p>
        </p:txBody>
      </p:sp>
    </p:spTree>
    <p:extLst>
      <p:ext uri="{BB962C8B-B14F-4D97-AF65-F5344CB8AC3E}">
        <p14:creationId xmlns:p14="http://schemas.microsoft.com/office/powerpoint/2010/main" val="23951576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20709978-45FD-456D-91A7-EDA317E13F2D}" type="slidenum">
              <a:rPr lang="en-US" altLang="en-US"/>
              <a:pPr/>
              <a:t>‹#›</a:t>
            </a:fld>
            <a:endParaRPr lang="en-US" altLang="en-US"/>
          </a:p>
        </p:txBody>
      </p:sp>
    </p:spTree>
    <p:extLst>
      <p:ext uri="{BB962C8B-B14F-4D97-AF65-F5344CB8AC3E}">
        <p14:creationId xmlns:p14="http://schemas.microsoft.com/office/powerpoint/2010/main" val="11056394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828AC3EE-B1B1-412C-B954-A3113A91AC83}" type="slidenum">
              <a:rPr lang="en-US" altLang="en-US"/>
              <a:pPr/>
              <a:t>‹#›</a:t>
            </a:fld>
            <a:endParaRPr lang="en-US" altLang="en-US"/>
          </a:p>
        </p:txBody>
      </p:sp>
    </p:spTree>
    <p:extLst>
      <p:ext uri="{BB962C8B-B14F-4D97-AF65-F5344CB8AC3E}">
        <p14:creationId xmlns:p14="http://schemas.microsoft.com/office/powerpoint/2010/main" val="1285720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FACD4ED3-62FE-4608-A29E-4FB23EFAAA5E}" type="slidenum">
              <a:rPr lang="en-US" altLang="en-US"/>
              <a:pPr/>
              <a:t>‹#›</a:t>
            </a:fld>
            <a:endParaRPr lang="en-US" altLang="en-US"/>
          </a:p>
        </p:txBody>
      </p:sp>
    </p:spTree>
    <p:extLst>
      <p:ext uri="{BB962C8B-B14F-4D97-AF65-F5344CB8AC3E}">
        <p14:creationId xmlns:p14="http://schemas.microsoft.com/office/powerpoint/2010/main" val="3190991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DED37C55-243A-4F1D-BC7E-8CA451B2F090}" type="slidenum">
              <a:rPr lang="en-US" altLang="en-US"/>
              <a:pPr>
                <a:defRPr/>
              </a:pPr>
              <a:t>‹#›</a:t>
            </a:fld>
            <a:endParaRPr lang="en-US" altLang="en-US"/>
          </a:p>
        </p:txBody>
      </p:sp>
    </p:spTree>
    <p:extLst>
      <p:ext uri="{BB962C8B-B14F-4D97-AF65-F5344CB8AC3E}">
        <p14:creationId xmlns:p14="http://schemas.microsoft.com/office/powerpoint/2010/main" val="2345150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11CF9DE0-E091-4E69-90F8-CD5FD02880B8}" type="slidenum">
              <a:rPr lang="en-US" altLang="en-US"/>
              <a:pPr/>
              <a:t>‹#›</a:t>
            </a:fld>
            <a:endParaRPr lang="en-US" altLang="en-US"/>
          </a:p>
        </p:txBody>
      </p:sp>
    </p:spTree>
    <p:extLst>
      <p:ext uri="{BB962C8B-B14F-4D97-AF65-F5344CB8AC3E}">
        <p14:creationId xmlns:p14="http://schemas.microsoft.com/office/powerpoint/2010/main" val="577907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1C9FB554-3AA9-4F8F-9858-9C657E5E3C0E}" type="slidenum">
              <a:rPr lang="en-US" altLang="en-US"/>
              <a:pPr/>
              <a:t>‹#›</a:t>
            </a:fld>
            <a:endParaRPr lang="en-US" altLang="en-US"/>
          </a:p>
        </p:txBody>
      </p:sp>
    </p:spTree>
    <p:extLst>
      <p:ext uri="{BB962C8B-B14F-4D97-AF65-F5344CB8AC3E}">
        <p14:creationId xmlns:p14="http://schemas.microsoft.com/office/powerpoint/2010/main" val="220045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F58381B3-B75A-4B4C-96F9-ADA754B40BF0}" type="slidenum">
              <a:rPr lang="en-US" altLang="en-US"/>
              <a:pPr/>
              <a:t>‹#›</a:t>
            </a:fld>
            <a:endParaRPr lang="en-US" altLang="en-US"/>
          </a:p>
        </p:txBody>
      </p:sp>
    </p:spTree>
    <p:extLst>
      <p:ext uri="{BB962C8B-B14F-4D97-AF65-F5344CB8AC3E}">
        <p14:creationId xmlns:p14="http://schemas.microsoft.com/office/powerpoint/2010/main" val="2758703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6F549CC4-338E-4CD0-84D3-2E27093612D3}" type="slidenum">
              <a:rPr lang="en-US" altLang="en-US"/>
              <a:pPr/>
              <a:t>‹#›</a:t>
            </a:fld>
            <a:endParaRPr lang="en-US" altLang="en-US"/>
          </a:p>
        </p:txBody>
      </p:sp>
    </p:spTree>
    <p:extLst>
      <p:ext uri="{BB962C8B-B14F-4D97-AF65-F5344CB8AC3E}">
        <p14:creationId xmlns:p14="http://schemas.microsoft.com/office/powerpoint/2010/main" val="4487378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0C7C869B-9673-40BC-A5EB-C64527C58FF8}" type="slidenum">
              <a:rPr lang="en-US" altLang="en-US"/>
              <a:pPr/>
              <a:t>‹#›</a:t>
            </a:fld>
            <a:endParaRPr lang="en-US" altLang="en-US"/>
          </a:p>
        </p:txBody>
      </p:sp>
    </p:spTree>
    <p:extLst>
      <p:ext uri="{BB962C8B-B14F-4D97-AF65-F5344CB8AC3E}">
        <p14:creationId xmlns:p14="http://schemas.microsoft.com/office/powerpoint/2010/main" val="14839325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1"/>
          </p:nvPr>
        </p:nvSpPr>
        <p:spPr>
          <a:ln/>
        </p:spPr>
        <p:txBody>
          <a:bodyPr/>
          <a:lstStyle>
            <a:lvl1pPr>
              <a:defRPr/>
            </a:lvl1pPr>
          </a:lstStyle>
          <a:p>
            <a:pPr>
              <a:defRPr/>
            </a:pPr>
            <a:fld id="{80C3EAAB-3D25-41AC-8AA1-750FA929F9AD}" type="slidenum">
              <a:rPr lang="en-US" altLang="en-US"/>
              <a:pPr>
                <a:defRPr/>
              </a:pPr>
              <a:t>‹#›</a:t>
            </a:fld>
            <a:endParaRPr lang="en-US" altLang="en-US"/>
          </a:p>
        </p:txBody>
      </p:sp>
    </p:spTree>
    <p:extLst>
      <p:ext uri="{BB962C8B-B14F-4D97-AF65-F5344CB8AC3E}">
        <p14:creationId xmlns:p14="http://schemas.microsoft.com/office/powerpoint/2010/main" val="14887701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1"/>
          </p:nvPr>
        </p:nvSpPr>
        <p:spPr>
          <a:ln/>
        </p:spPr>
        <p:txBody>
          <a:bodyPr/>
          <a:lstStyle>
            <a:lvl1pPr>
              <a:defRPr/>
            </a:lvl1pPr>
          </a:lstStyle>
          <a:p>
            <a:pPr>
              <a:defRPr/>
            </a:pPr>
            <a:fld id="{D6FAE1F4-1CA2-4B08-91C5-41D8DE6D213D}" type="slidenum">
              <a:rPr lang="en-US" altLang="en-US"/>
              <a:pPr>
                <a:defRPr/>
              </a:pPr>
              <a:t>‹#›</a:t>
            </a:fld>
            <a:endParaRPr lang="en-US" altLang="en-US"/>
          </a:p>
        </p:txBody>
      </p:sp>
    </p:spTree>
    <p:extLst>
      <p:ext uri="{BB962C8B-B14F-4D97-AF65-F5344CB8AC3E}">
        <p14:creationId xmlns:p14="http://schemas.microsoft.com/office/powerpoint/2010/main" val="11148440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1"/>
          </p:nvPr>
        </p:nvSpPr>
        <p:spPr>
          <a:ln/>
        </p:spPr>
        <p:txBody>
          <a:bodyPr/>
          <a:lstStyle>
            <a:lvl1pPr>
              <a:defRPr/>
            </a:lvl1pPr>
          </a:lstStyle>
          <a:p>
            <a:pPr>
              <a:defRPr/>
            </a:pPr>
            <a:fld id="{9C99647E-3A60-454E-90A4-1353F78E6B53}" type="slidenum">
              <a:rPr lang="en-US" altLang="en-US"/>
              <a:pPr>
                <a:defRPr/>
              </a:pPr>
              <a:t>‹#›</a:t>
            </a:fld>
            <a:endParaRPr lang="en-US" altLang="en-US"/>
          </a:p>
        </p:txBody>
      </p:sp>
    </p:spTree>
    <p:extLst>
      <p:ext uri="{BB962C8B-B14F-4D97-AF65-F5344CB8AC3E}">
        <p14:creationId xmlns:p14="http://schemas.microsoft.com/office/powerpoint/2010/main" val="30576861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7013" cy="45243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0200"/>
            <a:ext cx="4038600" cy="45243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ltLang="en-US"/>
          </a:p>
        </p:txBody>
      </p:sp>
      <p:sp>
        <p:nvSpPr>
          <p:cNvPr id="6" name="Rectangle 5"/>
          <p:cNvSpPr>
            <a:spLocks noGrp="1" noChangeArrowheads="1"/>
          </p:cNvSpPr>
          <p:nvPr>
            <p:ph type="sldNum" idx="11"/>
          </p:nvPr>
        </p:nvSpPr>
        <p:spPr>
          <a:ln/>
        </p:spPr>
        <p:txBody>
          <a:bodyPr/>
          <a:lstStyle>
            <a:lvl1pPr>
              <a:defRPr/>
            </a:lvl1pPr>
          </a:lstStyle>
          <a:p>
            <a:pPr>
              <a:defRPr/>
            </a:pPr>
            <a:fld id="{67C42E21-9CD4-4D12-A4B0-B376DEA36A0B}" type="slidenum">
              <a:rPr lang="en-US" altLang="en-US"/>
              <a:pPr>
                <a:defRPr/>
              </a:pPr>
              <a:t>‹#›</a:t>
            </a:fld>
            <a:endParaRPr lang="en-US" altLang="en-US"/>
          </a:p>
        </p:txBody>
      </p:sp>
    </p:spTree>
    <p:extLst>
      <p:ext uri="{BB962C8B-B14F-4D97-AF65-F5344CB8AC3E}">
        <p14:creationId xmlns:p14="http://schemas.microsoft.com/office/powerpoint/2010/main" val="3690213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ltLang="en-US"/>
          </a:p>
        </p:txBody>
      </p:sp>
      <p:sp>
        <p:nvSpPr>
          <p:cNvPr id="8" name="Rectangle 5"/>
          <p:cNvSpPr>
            <a:spLocks noGrp="1" noChangeArrowheads="1"/>
          </p:cNvSpPr>
          <p:nvPr>
            <p:ph type="sldNum" idx="11"/>
          </p:nvPr>
        </p:nvSpPr>
        <p:spPr>
          <a:ln/>
        </p:spPr>
        <p:txBody>
          <a:bodyPr/>
          <a:lstStyle>
            <a:lvl1pPr>
              <a:defRPr/>
            </a:lvl1pPr>
          </a:lstStyle>
          <a:p>
            <a:pPr>
              <a:defRPr/>
            </a:pPr>
            <a:fld id="{897545A2-8E0D-4403-A618-5BDEA0268D14}" type="slidenum">
              <a:rPr lang="en-US" altLang="en-US"/>
              <a:pPr>
                <a:defRPr/>
              </a:pPr>
              <a:t>‹#›</a:t>
            </a:fld>
            <a:endParaRPr lang="en-US" altLang="en-US"/>
          </a:p>
        </p:txBody>
      </p:sp>
    </p:spTree>
    <p:extLst>
      <p:ext uri="{BB962C8B-B14F-4D97-AF65-F5344CB8AC3E}">
        <p14:creationId xmlns:p14="http://schemas.microsoft.com/office/powerpoint/2010/main" val="1940693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FAD144B4-1397-4D7D-AFA3-604003F9FC10}" type="slidenum">
              <a:rPr lang="en-US" altLang="en-US"/>
              <a:pPr>
                <a:defRPr/>
              </a:pPr>
              <a:t>‹#›</a:t>
            </a:fld>
            <a:endParaRPr lang="en-US" altLang="en-US"/>
          </a:p>
        </p:txBody>
      </p:sp>
    </p:spTree>
    <p:extLst>
      <p:ext uri="{BB962C8B-B14F-4D97-AF65-F5344CB8AC3E}">
        <p14:creationId xmlns:p14="http://schemas.microsoft.com/office/powerpoint/2010/main" val="34826206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ltLang="en-US"/>
          </a:p>
        </p:txBody>
      </p:sp>
      <p:sp>
        <p:nvSpPr>
          <p:cNvPr id="4" name="Rectangle 5"/>
          <p:cNvSpPr>
            <a:spLocks noGrp="1" noChangeArrowheads="1"/>
          </p:cNvSpPr>
          <p:nvPr>
            <p:ph type="sldNum" idx="11"/>
          </p:nvPr>
        </p:nvSpPr>
        <p:spPr>
          <a:ln/>
        </p:spPr>
        <p:txBody>
          <a:bodyPr/>
          <a:lstStyle>
            <a:lvl1pPr>
              <a:defRPr/>
            </a:lvl1pPr>
          </a:lstStyle>
          <a:p>
            <a:pPr>
              <a:defRPr/>
            </a:pPr>
            <a:fld id="{0DBCF8E8-CA6A-4EE9-ACFD-A9F5F319264F}" type="slidenum">
              <a:rPr lang="en-US" altLang="en-US"/>
              <a:pPr>
                <a:defRPr/>
              </a:pPr>
              <a:t>‹#›</a:t>
            </a:fld>
            <a:endParaRPr lang="en-US" altLang="en-US"/>
          </a:p>
        </p:txBody>
      </p:sp>
    </p:spTree>
    <p:extLst>
      <p:ext uri="{BB962C8B-B14F-4D97-AF65-F5344CB8AC3E}">
        <p14:creationId xmlns:p14="http://schemas.microsoft.com/office/powerpoint/2010/main" val="19954964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ltLang="en-US"/>
          </a:p>
        </p:txBody>
      </p:sp>
      <p:sp>
        <p:nvSpPr>
          <p:cNvPr id="3" name="Rectangle 5"/>
          <p:cNvSpPr>
            <a:spLocks noGrp="1" noChangeArrowheads="1"/>
          </p:cNvSpPr>
          <p:nvPr>
            <p:ph type="sldNum" idx="11"/>
          </p:nvPr>
        </p:nvSpPr>
        <p:spPr>
          <a:ln/>
        </p:spPr>
        <p:txBody>
          <a:bodyPr/>
          <a:lstStyle>
            <a:lvl1pPr>
              <a:defRPr/>
            </a:lvl1pPr>
          </a:lstStyle>
          <a:p>
            <a:pPr>
              <a:defRPr/>
            </a:pPr>
            <a:fld id="{CB87E152-06A1-4254-807E-867E8B60C1C5}" type="slidenum">
              <a:rPr lang="en-US" altLang="en-US"/>
              <a:pPr>
                <a:defRPr/>
              </a:pPr>
              <a:t>‹#›</a:t>
            </a:fld>
            <a:endParaRPr lang="en-US" altLang="en-US"/>
          </a:p>
        </p:txBody>
      </p:sp>
    </p:spTree>
    <p:extLst>
      <p:ext uri="{BB962C8B-B14F-4D97-AF65-F5344CB8AC3E}">
        <p14:creationId xmlns:p14="http://schemas.microsoft.com/office/powerpoint/2010/main" val="37370215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ltLang="en-US"/>
          </a:p>
        </p:txBody>
      </p:sp>
      <p:sp>
        <p:nvSpPr>
          <p:cNvPr id="6" name="Rectangle 5"/>
          <p:cNvSpPr>
            <a:spLocks noGrp="1" noChangeArrowheads="1"/>
          </p:cNvSpPr>
          <p:nvPr>
            <p:ph type="sldNum" idx="11"/>
          </p:nvPr>
        </p:nvSpPr>
        <p:spPr>
          <a:ln/>
        </p:spPr>
        <p:txBody>
          <a:bodyPr/>
          <a:lstStyle>
            <a:lvl1pPr>
              <a:defRPr/>
            </a:lvl1pPr>
          </a:lstStyle>
          <a:p>
            <a:pPr>
              <a:defRPr/>
            </a:pPr>
            <a:fld id="{B52E9EBE-F669-4DE3-802B-6320FDF6DFD5}" type="slidenum">
              <a:rPr lang="en-US" altLang="en-US"/>
              <a:pPr>
                <a:defRPr/>
              </a:pPr>
              <a:t>‹#›</a:t>
            </a:fld>
            <a:endParaRPr lang="en-US" altLang="en-US"/>
          </a:p>
        </p:txBody>
      </p:sp>
    </p:spTree>
    <p:extLst>
      <p:ext uri="{BB962C8B-B14F-4D97-AF65-F5344CB8AC3E}">
        <p14:creationId xmlns:p14="http://schemas.microsoft.com/office/powerpoint/2010/main" val="24521234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ltLang="en-US"/>
          </a:p>
        </p:txBody>
      </p:sp>
      <p:sp>
        <p:nvSpPr>
          <p:cNvPr id="6" name="Rectangle 5"/>
          <p:cNvSpPr>
            <a:spLocks noGrp="1" noChangeArrowheads="1"/>
          </p:cNvSpPr>
          <p:nvPr>
            <p:ph type="sldNum" idx="11"/>
          </p:nvPr>
        </p:nvSpPr>
        <p:spPr>
          <a:ln/>
        </p:spPr>
        <p:txBody>
          <a:bodyPr/>
          <a:lstStyle>
            <a:lvl1pPr>
              <a:defRPr/>
            </a:lvl1pPr>
          </a:lstStyle>
          <a:p>
            <a:pPr>
              <a:defRPr/>
            </a:pPr>
            <a:fld id="{6F8B247D-816D-4BD5-BD2E-F06CFEE9A87B}" type="slidenum">
              <a:rPr lang="en-US" altLang="en-US"/>
              <a:pPr>
                <a:defRPr/>
              </a:pPr>
              <a:t>‹#›</a:t>
            </a:fld>
            <a:endParaRPr lang="en-US" altLang="en-US"/>
          </a:p>
        </p:txBody>
      </p:sp>
    </p:spTree>
    <p:extLst>
      <p:ext uri="{BB962C8B-B14F-4D97-AF65-F5344CB8AC3E}">
        <p14:creationId xmlns:p14="http://schemas.microsoft.com/office/powerpoint/2010/main" val="368026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1"/>
          </p:nvPr>
        </p:nvSpPr>
        <p:spPr>
          <a:ln/>
        </p:spPr>
        <p:txBody>
          <a:bodyPr/>
          <a:lstStyle>
            <a:lvl1pPr>
              <a:defRPr/>
            </a:lvl1pPr>
          </a:lstStyle>
          <a:p>
            <a:pPr>
              <a:defRPr/>
            </a:pPr>
            <a:fld id="{9CFB7B70-DD29-404C-82C6-C098D0F418A3}" type="slidenum">
              <a:rPr lang="en-US" altLang="en-US"/>
              <a:pPr>
                <a:defRPr/>
              </a:pPr>
              <a:t>‹#›</a:t>
            </a:fld>
            <a:endParaRPr lang="en-US" altLang="en-US"/>
          </a:p>
        </p:txBody>
      </p:sp>
    </p:spTree>
    <p:extLst>
      <p:ext uri="{BB962C8B-B14F-4D97-AF65-F5344CB8AC3E}">
        <p14:creationId xmlns:p14="http://schemas.microsoft.com/office/powerpoint/2010/main" val="20744444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58499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499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idx="11"/>
          </p:nvPr>
        </p:nvSpPr>
        <p:spPr>
          <a:ln/>
        </p:spPr>
        <p:txBody>
          <a:bodyPr/>
          <a:lstStyle>
            <a:lvl1pPr>
              <a:defRPr/>
            </a:lvl1pPr>
          </a:lstStyle>
          <a:p>
            <a:pPr>
              <a:defRPr/>
            </a:pPr>
            <a:fld id="{92DC0407-3C42-4ACE-A129-4790EA4B67B5}" type="slidenum">
              <a:rPr lang="en-US" altLang="en-US"/>
              <a:pPr>
                <a:defRPr/>
              </a:pPr>
              <a:t>‹#›</a:t>
            </a:fld>
            <a:endParaRPr lang="en-US" altLang="en-US"/>
          </a:p>
        </p:txBody>
      </p:sp>
    </p:spTree>
    <p:extLst>
      <p:ext uri="{BB962C8B-B14F-4D97-AF65-F5344CB8AC3E}">
        <p14:creationId xmlns:p14="http://schemas.microsoft.com/office/powerpoint/2010/main" val="955739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5E6D82EB-02EE-4B48-BAA6-147705C573F8}" type="slidenum">
              <a:rPr lang="en-US" altLang="en-US"/>
              <a:pPr>
                <a:defRPr/>
              </a:pPr>
              <a:t>‹#›</a:t>
            </a:fld>
            <a:endParaRPr lang="en-US" altLang="en-US"/>
          </a:p>
        </p:txBody>
      </p:sp>
    </p:spTree>
    <p:extLst>
      <p:ext uri="{BB962C8B-B14F-4D97-AF65-F5344CB8AC3E}">
        <p14:creationId xmlns:p14="http://schemas.microsoft.com/office/powerpoint/2010/main" val="2061799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9191F31A-4D25-41DA-AC25-266DC3D85BC2}" type="slidenum">
              <a:rPr lang="en-US" altLang="en-US"/>
              <a:pPr>
                <a:defRPr/>
              </a:pPr>
              <a:t>‹#›</a:t>
            </a:fld>
            <a:endParaRPr lang="en-US" altLang="en-US"/>
          </a:p>
        </p:txBody>
      </p:sp>
    </p:spTree>
    <p:extLst>
      <p:ext uri="{BB962C8B-B14F-4D97-AF65-F5344CB8AC3E}">
        <p14:creationId xmlns:p14="http://schemas.microsoft.com/office/powerpoint/2010/main" val="2492370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766D822E-FCC2-4388-9025-EAC50E60B000}" type="slidenum">
              <a:rPr lang="en-US" altLang="en-US"/>
              <a:pPr>
                <a:defRPr/>
              </a:pPr>
              <a:t>‹#›</a:t>
            </a:fld>
            <a:endParaRPr lang="en-US" altLang="en-US"/>
          </a:p>
        </p:txBody>
      </p:sp>
    </p:spTree>
    <p:extLst>
      <p:ext uri="{BB962C8B-B14F-4D97-AF65-F5344CB8AC3E}">
        <p14:creationId xmlns:p14="http://schemas.microsoft.com/office/powerpoint/2010/main" val="2392879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0654E775-BAFD-4C75-8889-21E12427150A}" type="slidenum">
              <a:rPr lang="en-US" altLang="en-US"/>
              <a:pPr>
                <a:defRPr/>
              </a:pPr>
              <a:t>‹#›</a:t>
            </a:fld>
            <a:endParaRPr lang="en-US" altLang="en-US"/>
          </a:p>
        </p:txBody>
      </p:sp>
    </p:spTree>
    <p:extLst>
      <p:ext uri="{BB962C8B-B14F-4D97-AF65-F5344CB8AC3E}">
        <p14:creationId xmlns:p14="http://schemas.microsoft.com/office/powerpoint/2010/main" val="2315722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6F92DC1C-F285-4D6B-8BB7-7E7D0BC9E0FF}" type="slidenum">
              <a:rPr lang="en-US" altLang="en-US"/>
              <a:pPr>
                <a:defRPr/>
              </a:pPr>
              <a:t>‹#›</a:t>
            </a:fld>
            <a:endParaRPr lang="en-US" altLang="en-US"/>
          </a:p>
        </p:txBody>
      </p:sp>
    </p:spTree>
    <p:extLst>
      <p:ext uri="{BB962C8B-B14F-4D97-AF65-F5344CB8AC3E}">
        <p14:creationId xmlns:p14="http://schemas.microsoft.com/office/powerpoint/2010/main" val="2683097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a:defRPr/>
            </a:pPr>
            <a:fld id="{1787A0E1-BEB2-49C2-85F2-FFEE6D9C1ED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GB"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D83F32C3-037B-4EB2-B43C-CB2615B872F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mn-lt"/>
              </a:defRPr>
            </a:lvl1pPr>
          </a:lstStyle>
          <a:p>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mn-lt"/>
              </a:defRPr>
            </a:lvl1pPr>
          </a:lstStyle>
          <a:p>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defRPr>
            </a:lvl1pPr>
          </a:lstStyle>
          <a:p>
            <a:fld id="{462857C7-5137-417B-8508-94C4D5065BA4}" type="slidenum">
              <a:rPr lang="en-US" altLang="en-US"/>
              <a:pPr/>
              <a:t>‹#›</a:t>
            </a:fld>
            <a:endParaRPr lang="en-US" altLang="en-US"/>
          </a:p>
        </p:txBody>
      </p:sp>
    </p:spTree>
    <p:extLst>
      <p:ext uri="{BB962C8B-B14F-4D97-AF65-F5344CB8AC3E}">
        <p14:creationId xmlns:p14="http://schemas.microsoft.com/office/powerpoint/2010/main" val="33653430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274638"/>
            <a:ext cx="8228013" cy="114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7" name="Rectangle 2"/>
          <p:cNvSpPr>
            <a:spLocks noGrp="1" noChangeArrowheads="1"/>
          </p:cNvSpPr>
          <p:nvPr>
            <p:ph type="body" idx="1"/>
          </p:nvPr>
        </p:nvSpPr>
        <p:spPr bwMode="auto">
          <a:xfrm>
            <a:off x="457200" y="1600200"/>
            <a:ext cx="8228013"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2" name="Rectangle 3"/>
          <p:cNvSpPr>
            <a:spLocks noGrp="1" noChangeArrowheads="1"/>
          </p:cNvSpPr>
          <p:nvPr>
            <p:ph type="dt"/>
          </p:nvPr>
        </p:nvSpPr>
        <p:spPr bwMode="auto">
          <a:xfrm>
            <a:off x="457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mtClean="0">
                <a:solidFill>
                  <a:srgbClr val="000000"/>
                </a:solidFill>
              </a:defRPr>
            </a:lvl1pPr>
          </a:lstStyle>
          <a:p>
            <a:pPr>
              <a:defRPr/>
            </a:pPr>
            <a:endParaRPr lang="en-US" altLang="en-US"/>
          </a:p>
        </p:txBody>
      </p:sp>
      <p:sp>
        <p:nvSpPr>
          <p:cNvPr id="1029" name="Text Box 4"/>
          <p:cNvSpPr txBox="1">
            <a:spLocks noChangeArrowheads="1"/>
          </p:cNvSpPr>
          <p:nvPr/>
        </p:nvSpPr>
        <p:spPr bwMode="auto">
          <a:xfrm>
            <a:off x="3124200" y="6356350"/>
            <a:ext cx="2895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Rectangle 5"/>
          <p:cNvSpPr>
            <a:spLocks noGrp="1" noChangeArrowheads="1"/>
          </p:cNvSpPr>
          <p:nvPr>
            <p:ph type="sldNum"/>
          </p:nvPr>
        </p:nvSpPr>
        <p:spPr bwMode="auto">
          <a:xfrm>
            <a:off x="6553200" y="6356350"/>
            <a:ext cx="2132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eaLnBrk="1" hangingPunct="1">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mtClean="0">
                <a:solidFill>
                  <a:srgbClr val="000000"/>
                </a:solidFill>
              </a:defRPr>
            </a:lvl1pPr>
          </a:lstStyle>
          <a:p>
            <a:pPr>
              <a:defRPr/>
            </a:pPr>
            <a:fld id="{292513F6-3C71-4010-A77E-208E0EEDF73B}" type="slidenum">
              <a:rPr lang="en-US" altLang="en-US"/>
              <a:pPr>
                <a:defRPr/>
              </a:pPr>
              <a:t>‹#›</a:t>
            </a:fld>
            <a:endParaRPr lang="en-US" altLang="en-US"/>
          </a:p>
        </p:txBody>
      </p:sp>
    </p:spTree>
    <p:extLst>
      <p:ext uri="{BB962C8B-B14F-4D97-AF65-F5344CB8AC3E}">
        <p14:creationId xmlns:p14="http://schemas.microsoft.com/office/powerpoint/2010/main" val="38116079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Noto Sans CJK SC Regular" charset="0"/>
        </a:defRPr>
      </a:lvl2pPr>
      <a:lvl3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Noto Sans CJK SC Regular" charset="0"/>
        </a:defRPr>
      </a:lvl3pPr>
      <a:lvl4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Noto Sans CJK SC Regular" charset="0"/>
        </a:defRPr>
      </a:lvl4pPr>
      <a:lvl5pPr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Noto Sans CJK SC Regular" charset="0"/>
        </a:defRPr>
      </a:lvl5pPr>
      <a:lvl6pPr marL="25146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Noto Sans CJK SC Regular" charset="0"/>
        </a:defRPr>
      </a:lvl6pPr>
      <a:lvl7pPr marL="29718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Noto Sans CJK SC Regular" charset="0"/>
        </a:defRPr>
      </a:lvl7pPr>
      <a:lvl8pPr marL="34290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Noto Sans CJK SC Regular" charset="0"/>
        </a:defRPr>
      </a:lvl8pPr>
      <a:lvl9pPr marL="38862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Calibri" panose="020F0502020204030204" pitchFamily="34" charset="0"/>
          <a:cs typeface="Noto Sans CJK SC Regular" charset="0"/>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4.wmf"/><Relationship Id="rId7" Type="http://schemas.openxmlformats.org/officeDocument/2006/relationships/image" Target="../media/image27.wmf"/><Relationship Id="rId2" Type="http://schemas.openxmlformats.org/officeDocument/2006/relationships/notesSlide" Target="../notesSlides/notesSlide20.xml"/><Relationship Id="rId1" Type="http://schemas.openxmlformats.org/officeDocument/2006/relationships/slideLayout" Target="../slideLayouts/slideLayout41.xml"/><Relationship Id="rId6" Type="http://schemas.openxmlformats.org/officeDocument/2006/relationships/image" Target="../media/image25.wmf"/><Relationship Id="rId5" Type="http://schemas.openxmlformats.org/officeDocument/2006/relationships/image" Target="../media/image26.wmf"/><Relationship Id="rId4" Type="http://schemas.openxmlformats.org/officeDocument/2006/relationships/image" Target="../media/image22.wmf"/></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45.jpeg"/><Relationship Id="rId2" Type="http://schemas.openxmlformats.org/officeDocument/2006/relationships/slideLayout" Target="../slideLayouts/slideLayout25.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7.bin"/><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47.jpeg"/><Relationship Id="rId5" Type="http://schemas.openxmlformats.org/officeDocument/2006/relationships/image" Target="../media/image43.wmf"/><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4.xml"/><Relationship Id="rId7" Type="http://schemas.openxmlformats.org/officeDocument/2006/relationships/oleObject" Target="../embeddings/oleObject10.bin"/><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image" Target="../media/image48.png"/><Relationship Id="rId5" Type="http://schemas.openxmlformats.org/officeDocument/2006/relationships/oleObject" Target="../embeddings/oleObject9.bin"/><Relationship Id="rId10" Type="http://schemas.openxmlformats.org/officeDocument/2006/relationships/image" Target="../media/image51.png"/><Relationship Id="rId4" Type="http://schemas.openxmlformats.org/officeDocument/2006/relationships/image" Target="../media/image50.jpeg"/><Relationship Id="rId9"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0.wmf"/><Relationship Id="rId3" Type="http://schemas.openxmlformats.org/officeDocument/2006/relationships/notesSlide" Target="../notesSlides/notesSlide8.xml"/><Relationship Id="rId7" Type="http://schemas.openxmlformats.org/officeDocument/2006/relationships/image" Target="../media/image7.w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9.wmf"/><Relationship Id="rId5" Type="http://schemas.openxmlformats.org/officeDocument/2006/relationships/image" Target="../media/image6.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7D8AB82-5FEB-4732-9A8E-AA90793AE732}" type="slidenum">
              <a:rPr lang="en-US" altLang="en-US" sz="1400"/>
              <a:pPr>
                <a:spcBef>
                  <a:spcPct val="0"/>
                </a:spcBef>
                <a:buFontTx/>
                <a:buNone/>
              </a:pPr>
              <a:t>1</a:t>
            </a:fld>
            <a:endParaRPr lang="en-US" altLang="en-US" sz="1400"/>
          </a:p>
        </p:txBody>
      </p:sp>
      <p:pic>
        <p:nvPicPr>
          <p:cNvPr id="5123" name="Picture 1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362200"/>
            <a:ext cx="34448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2"/>
          <p:cNvSpPr>
            <a:spLocks noGrp="1" noChangeArrowheads="1"/>
          </p:cNvSpPr>
          <p:nvPr>
            <p:ph type="title"/>
          </p:nvPr>
        </p:nvSpPr>
        <p:spPr>
          <a:xfrm>
            <a:off x="533400" y="838200"/>
            <a:ext cx="7975600" cy="1238250"/>
          </a:xfrm>
        </p:spPr>
        <p:txBody>
          <a:bodyPr/>
          <a:lstStyle/>
          <a:p>
            <a:r>
              <a:rPr lang="de-DE" altLang="en-US" sz="3600" b="1" i="1" smtClean="0">
                <a:solidFill>
                  <a:schemeClr val="bg1"/>
                </a:solidFill>
                <a:latin typeface="Arial" panose="020B0604020202020204" pitchFamily="34" charset="0"/>
              </a:rPr>
              <a:t>Basics of Computational</a:t>
            </a:r>
            <a:br>
              <a:rPr lang="de-DE" altLang="en-US" sz="3600" b="1" i="1" smtClean="0">
                <a:solidFill>
                  <a:schemeClr val="bg1"/>
                </a:solidFill>
                <a:latin typeface="Arial" panose="020B0604020202020204" pitchFamily="34" charset="0"/>
              </a:rPr>
            </a:br>
            <a:r>
              <a:rPr lang="de-DE" altLang="en-US" sz="3600" b="1" i="1" smtClean="0">
                <a:solidFill>
                  <a:schemeClr val="bg1"/>
                </a:solidFill>
                <a:latin typeface="Arial" panose="020B0604020202020204" pitchFamily="34" charset="0"/>
              </a:rPr>
              <a:t>Neuroscience</a:t>
            </a:r>
            <a:endParaRPr lang="en-US" altLang="en-US" i="1"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3F27B21-8864-4916-A19F-398A1C7E100D}" type="slidenum">
              <a:rPr lang="en-US" altLang="en-US" sz="1400"/>
              <a:pPr>
                <a:spcBef>
                  <a:spcPct val="0"/>
                </a:spcBef>
                <a:buFontTx/>
                <a:buNone/>
              </a:pPr>
              <a:t>10</a:t>
            </a:fld>
            <a:endParaRPr lang="en-US" altLang="en-US" sz="1400"/>
          </a:p>
        </p:txBody>
      </p:sp>
      <p:sp>
        <p:nvSpPr>
          <p:cNvPr id="22531" name="Rectangle 3075"/>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Levels of information processing in the nervous system</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grpSp>
        <p:nvGrpSpPr>
          <p:cNvPr id="164935" name="Group 3143"/>
          <p:cNvGrpSpPr>
            <a:grpSpLocks/>
          </p:cNvGrpSpPr>
          <p:nvPr/>
        </p:nvGrpSpPr>
        <p:grpSpPr bwMode="auto">
          <a:xfrm>
            <a:off x="609600" y="5435600"/>
            <a:ext cx="3276600" cy="355600"/>
            <a:chOff x="384" y="3424"/>
            <a:chExt cx="2064" cy="224"/>
          </a:xfrm>
        </p:grpSpPr>
        <p:sp>
          <p:nvSpPr>
            <p:cNvPr id="22551" name="Text Box 3111"/>
            <p:cNvSpPr txBox="1">
              <a:spLocks noChangeArrowheads="1"/>
            </p:cNvSpPr>
            <p:nvPr/>
          </p:nvSpPr>
          <p:spPr bwMode="auto">
            <a:xfrm>
              <a:off x="1008" y="3424"/>
              <a:ext cx="1440" cy="224"/>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600" b="1">
                  <a:solidFill>
                    <a:schemeClr val="bg1"/>
                  </a:solidFill>
                  <a:latin typeface="Arial" panose="020B0604020202020204" pitchFamily="34" charset="0"/>
                </a:rPr>
                <a:t>Molecules</a:t>
              </a:r>
            </a:p>
          </p:txBody>
        </p:sp>
        <p:sp>
          <p:nvSpPr>
            <p:cNvPr id="22552" name="Text Box 3118"/>
            <p:cNvSpPr txBox="1">
              <a:spLocks noChangeArrowheads="1"/>
            </p:cNvSpPr>
            <p:nvPr/>
          </p:nvSpPr>
          <p:spPr bwMode="auto">
            <a:xfrm>
              <a:off x="384" y="3424"/>
              <a:ext cx="5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de-DE" altLang="en-US" sz="1600">
                  <a:solidFill>
                    <a:schemeClr val="bg1"/>
                  </a:solidFill>
                  <a:latin typeface="Arial" panose="020B0604020202020204" pitchFamily="34" charset="0"/>
                </a:rPr>
                <a:t>0.1</a:t>
              </a:r>
              <a:r>
                <a:rPr lang="de-DE" altLang="en-US" sz="1600">
                  <a:solidFill>
                    <a:schemeClr val="bg1"/>
                  </a:solidFill>
                  <a:latin typeface="Symbol" panose="05050102010706020507" pitchFamily="18" charset="2"/>
                </a:rPr>
                <a:t>m</a:t>
              </a:r>
              <a:r>
                <a:rPr lang="de-DE" altLang="en-US" sz="1600">
                  <a:solidFill>
                    <a:schemeClr val="bg1"/>
                  </a:solidFill>
                  <a:latin typeface="Arial" panose="020B0604020202020204" pitchFamily="34" charset="0"/>
                </a:rPr>
                <a:t>m</a:t>
              </a:r>
            </a:p>
          </p:txBody>
        </p:sp>
      </p:grpSp>
      <p:grpSp>
        <p:nvGrpSpPr>
          <p:cNvPr id="164936" name="Group 3144"/>
          <p:cNvGrpSpPr>
            <a:grpSpLocks/>
          </p:cNvGrpSpPr>
          <p:nvPr/>
        </p:nvGrpSpPr>
        <p:grpSpPr bwMode="auto">
          <a:xfrm>
            <a:off x="609600" y="4800600"/>
            <a:ext cx="3276600" cy="355600"/>
            <a:chOff x="384" y="3024"/>
            <a:chExt cx="2064" cy="224"/>
          </a:xfrm>
        </p:grpSpPr>
        <p:sp>
          <p:nvSpPr>
            <p:cNvPr id="22549" name="Text Box 3112"/>
            <p:cNvSpPr txBox="1">
              <a:spLocks noChangeArrowheads="1"/>
            </p:cNvSpPr>
            <p:nvPr/>
          </p:nvSpPr>
          <p:spPr bwMode="auto">
            <a:xfrm>
              <a:off x="1008" y="3024"/>
              <a:ext cx="1440" cy="224"/>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600" b="1">
                  <a:solidFill>
                    <a:schemeClr val="bg1"/>
                  </a:solidFill>
                  <a:latin typeface="Arial" panose="020B0604020202020204" pitchFamily="34" charset="0"/>
                </a:rPr>
                <a:t>Synapses</a:t>
              </a:r>
            </a:p>
          </p:txBody>
        </p:sp>
        <p:sp>
          <p:nvSpPr>
            <p:cNvPr id="22550" name="Text Box 3119"/>
            <p:cNvSpPr txBox="1">
              <a:spLocks noChangeArrowheads="1"/>
            </p:cNvSpPr>
            <p:nvPr/>
          </p:nvSpPr>
          <p:spPr bwMode="auto">
            <a:xfrm>
              <a:off x="384" y="3024"/>
              <a:ext cx="5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de-DE" altLang="en-US" sz="1600">
                  <a:solidFill>
                    <a:schemeClr val="bg1"/>
                  </a:solidFill>
                  <a:latin typeface="Arial" panose="020B0604020202020204" pitchFamily="34" charset="0"/>
                </a:rPr>
                <a:t>1</a:t>
              </a:r>
              <a:r>
                <a:rPr lang="de-DE" altLang="en-US" sz="1600">
                  <a:solidFill>
                    <a:schemeClr val="bg1"/>
                  </a:solidFill>
                  <a:latin typeface="Symbol" panose="05050102010706020507" pitchFamily="18" charset="2"/>
                </a:rPr>
                <a:t>m</a:t>
              </a:r>
              <a:r>
                <a:rPr lang="de-DE" altLang="en-US" sz="1600">
                  <a:solidFill>
                    <a:schemeClr val="bg1"/>
                  </a:solidFill>
                  <a:latin typeface="Arial" panose="020B0604020202020204" pitchFamily="34" charset="0"/>
                </a:rPr>
                <a:t>m</a:t>
              </a:r>
            </a:p>
          </p:txBody>
        </p:sp>
      </p:grpSp>
      <p:grpSp>
        <p:nvGrpSpPr>
          <p:cNvPr id="164937" name="Group 3145"/>
          <p:cNvGrpSpPr>
            <a:grpSpLocks/>
          </p:cNvGrpSpPr>
          <p:nvPr/>
        </p:nvGrpSpPr>
        <p:grpSpPr bwMode="auto">
          <a:xfrm>
            <a:off x="609600" y="4114800"/>
            <a:ext cx="3276600" cy="355600"/>
            <a:chOff x="384" y="2592"/>
            <a:chExt cx="2064" cy="224"/>
          </a:xfrm>
        </p:grpSpPr>
        <p:sp>
          <p:nvSpPr>
            <p:cNvPr id="22547" name="Text Box 3113"/>
            <p:cNvSpPr txBox="1">
              <a:spLocks noChangeArrowheads="1"/>
            </p:cNvSpPr>
            <p:nvPr/>
          </p:nvSpPr>
          <p:spPr bwMode="auto">
            <a:xfrm>
              <a:off x="1008" y="2592"/>
              <a:ext cx="1440" cy="224"/>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600" b="1">
                  <a:solidFill>
                    <a:schemeClr val="bg1"/>
                  </a:solidFill>
                  <a:latin typeface="Arial" panose="020B0604020202020204" pitchFamily="34" charset="0"/>
                </a:rPr>
                <a:t>Neurons</a:t>
              </a:r>
            </a:p>
          </p:txBody>
        </p:sp>
        <p:sp>
          <p:nvSpPr>
            <p:cNvPr id="22548" name="Text Box 3120"/>
            <p:cNvSpPr txBox="1">
              <a:spLocks noChangeArrowheads="1"/>
            </p:cNvSpPr>
            <p:nvPr/>
          </p:nvSpPr>
          <p:spPr bwMode="auto">
            <a:xfrm>
              <a:off x="384" y="2592"/>
              <a:ext cx="5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de-DE" altLang="en-US" sz="1600">
                  <a:solidFill>
                    <a:schemeClr val="bg1"/>
                  </a:solidFill>
                  <a:latin typeface="Arial" panose="020B0604020202020204" pitchFamily="34" charset="0"/>
                </a:rPr>
                <a:t>100</a:t>
              </a:r>
              <a:r>
                <a:rPr lang="de-DE" altLang="en-US" sz="1600">
                  <a:solidFill>
                    <a:schemeClr val="bg1"/>
                  </a:solidFill>
                  <a:latin typeface="Symbol" panose="05050102010706020507" pitchFamily="18" charset="2"/>
                </a:rPr>
                <a:t>m</a:t>
              </a:r>
              <a:r>
                <a:rPr lang="de-DE" altLang="en-US" sz="1600">
                  <a:solidFill>
                    <a:schemeClr val="bg1"/>
                  </a:solidFill>
                  <a:latin typeface="Arial" panose="020B0604020202020204" pitchFamily="34" charset="0"/>
                </a:rPr>
                <a:t>m</a:t>
              </a:r>
            </a:p>
          </p:txBody>
        </p:sp>
      </p:grpSp>
      <p:grpSp>
        <p:nvGrpSpPr>
          <p:cNvPr id="164938" name="Group 3146"/>
          <p:cNvGrpSpPr>
            <a:grpSpLocks/>
          </p:cNvGrpSpPr>
          <p:nvPr/>
        </p:nvGrpSpPr>
        <p:grpSpPr bwMode="auto">
          <a:xfrm>
            <a:off x="609600" y="3429000"/>
            <a:ext cx="3276600" cy="355600"/>
            <a:chOff x="384" y="2160"/>
            <a:chExt cx="2064" cy="224"/>
          </a:xfrm>
        </p:grpSpPr>
        <p:sp>
          <p:nvSpPr>
            <p:cNvPr id="22545" name="Text Box 3114"/>
            <p:cNvSpPr txBox="1">
              <a:spLocks noChangeArrowheads="1"/>
            </p:cNvSpPr>
            <p:nvPr/>
          </p:nvSpPr>
          <p:spPr bwMode="auto">
            <a:xfrm>
              <a:off x="1008" y="2160"/>
              <a:ext cx="1440" cy="224"/>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600" b="1">
                  <a:solidFill>
                    <a:schemeClr val="bg1"/>
                  </a:solidFill>
                  <a:latin typeface="Arial" panose="020B0604020202020204" pitchFamily="34" charset="0"/>
                </a:rPr>
                <a:t>Local Networks</a:t>
              </a:r>
            </a:p>
          </p:txBody>
        </p:sp>
        <p:sp>
          <p:nvSpPr>
            <p:cNvPr id="22546" name="Text Box 3121"/>
            <p:cNvSpPr txBox="1">
              <a:spLocks noChangeArrowheads="1"/>
            </p:cNvSpPr>
            <p:nvPr/>
          </p:nvSpPr>
          <p:spPr bwMode="auto">
            <a:xfrm>
              <a:off x="384" y="2160"/>
              <a:ext cx="5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de-DE" altLang="en-US" sz="1600">
                  <a:solidFill>
                    <a:schemeClr val="bg1"/>
                  </a:solidFill>
                  <a:latin typeface="Arial" panose="020B0604020202020204" pitchFamily="34" charset="0"/>
                </a:rPr>
                <a:t>1mm</a:t>
              </a:r>
            </a:p>
          </p:txBody>
        </p:sp>
      </p:grpSp>
      <p:grpSp>
        <p:nvGrpSpPr>
          <p:cNvPr id="164939" name="Group 3147"/>
          <p:cNvGrpSpPr>
            <a:grpSpLocks/>
          </p:cNvGrpSpPr>
          <p:nvPr/>
        </p:nvGrpSpPr>
        <p:grpSpPr bwMode="auto">
          <a:xfrm>
            <a:off x="609600" y="2743200"/>
            <a:ext cx="3276600" cy="355600"/>
            <a:chOff x="384" y="1728"/>
            <a:chExt cx="2064" cy="224"/>
          </a:xfrm>
        </p:grpSpPr>
        <p:sp>
          <p:nvSpPr>
            <p:cNvPr id="22543" name="Text Box 3115"/>
            <p:cNvSpPr txBox="1">
              <a:spLocks noChangeArrowheads="1"/>
            </p:cNvSpPr>
            <p:nvPr/>
          </p:nvSpPr>
          <p:spPr bwMode="auto">
            <a:xfrm>
              <a:off x="1008" y="1728"/>
              <a:ext cx="1440" cy="224"/>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600" b="1">
                  <a:solidFill>
                    <a:schemeClr val="bg1"/>
                  </a:solidFill>
                  <a:latin typeface="Arial" panose="020B0604020202020204" pitchFamily="34" charset="0"/>
                </a:rPr>
                <a:t>Areas / „Maps“ </a:t>
              </a:r>
            </a:p>
          </p:txBody>
        </p:sp>
        <p:sp>
          <p:nvSpPr>
            <p:cNvPr id="22544" name="Text Box 3122"/>
            <p:cNvSpPr txBox="1">
              <a:spLocks noChangeArrowheads="1"/>
            </p:cNvSpPr>
            <p:nvPr/>
          </p:nvSpPr>
          <p:spPr bwMode="auto">
            <a:xfrm>
              <a:off x="384" y="1728"/>
              <a:ext cx="5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de-DE" altLang="en-US" sz="1600">
                  <a:solidFill>
                    <a:schemeClr val="bg1"/>
                  </a:solidFill>
                  <a:latin typeface="Arial" panose="020B0604020202020204" pitchFamily="34" charset="0"/>
                </a:rPr>
                <a:t>1cm</a:t>
              </a:r>
            </a:p>
          </p:txBody>
        </p:sp>
      </p:grpSp>
      <p:grpSp>
        <p:nvGrpSpPr>
          <p:cNvPr id="164940" name="Group 3148"/>
          <p:cNvGrpSpPr>
            <a:grpSpLocks/>
          </p:cNvGrpSpPr>
          <p:nvPr/>
        </p:nvGrpSpPr>
        <p:grpSpPr bwMode="auto">
          <a:xfrm>
            <a:off x="609600" y="2057400"/>
            <a:ext cx="3276600" cy="355600"/>
            <a:chOff x="384" y="1296"/>
            <a:chExt cx="2064" cy="224"/>
          </a:xfrm>
        </p:grpSpPr>
        <p:sp>
          <p:nvSpPr>
            <p:cNvPr id="22541" name="Text Box 3116"/>
            <p:cNvSpPr txBox="1">
              <a:spLocks noChangeArrowheads="1"/>
            </p:cNvSpPr>
            <p:nvPr/>
          </p:nvSpPr>
          <p:spPr bwMode="auto">
            <a:xfrm>
              <a:off x="1008" y="1296"/>
              <a:ext cx="1440" cy="224"/>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600" b="1">
                  <a:solidFill>
                    <a:schemeClr val="bg1"/>
                  </a:solidFill>
                  <a:latin typeface="Arial" panose="020B0604020202020204" pitchFamily="34" charset="0"/>
                </a:rPr>
                <a:t>Sub-Systems</a:t>
              </a:r>
            </a:p>
          </p:txBody>
        </p:sp>
        <p:sp>
          <p:nvSpPr>
            <p:cNvPr id="22542" name="Text Box 3123"/>
            <p:cNvSpPr txBox="1">
              <a:spLocks noChangeArrowheads="1"/>
            </p:cNvSpPr>
            <p:nvPr/>
          </p:nvSpPr>
          <p:spPr bwMode="auto">
            <a:xfrm>
              <a:off x="384" y="1296"/>
              <a:ext cx="5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de-DE" altLang="en-US" sz="1600">
                  <a:solidFill>
                    <a:schemeClr val="bg1"/>
                  </a:solidFill>
                  <a:latin typeface="Arial" panose="020B0604020202020204" pitchFamily="34" charset="0"/>
                </a:rPr>
                <a:t>10cm</a:t>
              </a:r>
            </a:p>
          </p:txBody>
        </p:sp>
      </p:grpSp>
      <p:grpSp>
        <p:nvGrpSpPr>
          <p:cNvPr id="164941" name="Group 3149"/>
          <p:cNvGrpSpPr>
            <a:grpSpLocks/>
          </p:cNvGrpSpPr>
          <p:nvPr/>
        </p:nvGrpSpPr>
        <p:grpSpPr bwMode="auto">
          <a:xfrm>
            <a:off x="609600" y="1371600"/>
            <a:ext cx="3276600" cy="355600"/>
            <a:chOff x="384" y="864"/>
            <a:chExt cx="2064" cy="224"/>
          </a:xfrm>
        </p:grpSpPr>
        <p:sp>
          <p:nvSpPr>
            <p:cNvPr id="22539" name="Text Box 3117"/>
            <p:cNvSpPr txBox="1">
              <a:spLocks noChangeArrowheads="1"/>
            </p:cNvSpPr>
            <p:nvPr/>
          </p:nvSpPr>
          <p:spPr bwMode="auto">
            <a:xfrm>
              <a:off x="1008" y="864"/>
              <a:ext cx="1440" cy="224"/>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600" b="1">
                  <a:solidFill>
                    <a:schemeClr val="bg1"/>
                  </a:solidFill>
                  <a:latin typeface="Arial" panose="020B0604020202020204" pitchFamily="34" charset="0"/>
                </a:rPr>
                <a:t>CNS</a:t>
              </a:r>
            </a:p>
          </p:txBody>
        </p:sp>
        <p:sp>
          <p:nvSpPr>
            <p:cNvPr id="22540" name="Text Box 3124"/>
            <p:cNvSpPr txBox="1">
              <a:spLocks noChangeArrowheads="1"/>
            </p:cNvSpPr>
            <p:nvPr/>
          </p:nvSpPr>
          <p:spPr bwMode="auto">
            <a:xfrm>
              <a:off x="384" y="864"/>
              <a:ext cx="5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de-DE" altLang="en-US" sz="1600">
                  <a:solidFill>
                    <a:schemeClr val="bg1"/>
                  </a:solidFill>
                  <a:latin typeface="Arial" panose="020B0604020202020204" pitchFamily="34" charset="0"/>
                </a:rPr>
                <a:t>1m</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64935"/>
                                        </p:tgtEl>
                                        <p:attrNameLst>
                                          <p:attrName>style.visibility</p:attrName>
                                        </p:attrNameLst>
                                      </p:cBhvr>
                                      <p:to>
                                        <p:strVal val="visible"/>
                                      </p:to>
                                    </p:set>
                                    <p:anim calcmode="lin" valueType="num">
                                      <p:cBhvr additive="base">
                                        <p:cTn id="7" dur="500" fill="hold"/>
                                        <p:tgtEl>
                                          <p:spTgt spid="164935"/>
                                        </p:tgtEl>
                                        <p:attrNameLst>
                                          <p:attrName>ppt_x</p:attrName>
                                        </p:attrNameLst>
                                      </p:cBhvr>
                                      <p:tavLst>
                                        <p:tav tm="0">
                                          <p:val>
                                            <p:strVal val="#ppt_x"/>
                                          </p:val>
                                        </p:tav>
                                        <p:tav tm="100000">
                                          <p:val>
                                            <p:strVal val="#ppt_x"/>
                                          </p:val>
                                        </p:tav>
                                      </p:tavLst>
                                    </p:anim>
                                    <p:anim calcmode="lin" valueType="num">
                                      <p:cBhvr additive="base">
                                        <p:cTn id="8" dur="500" fill="hold"/>
                                        <p:tgtEl>
                                          <p:spTgt spid="164935"/>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nodeType="afterEffect">
                                  <p:stCondLst>
                                    <p:cond delay="0"/>
                                  </p:stCondLst>
                                  <p:childTnLst>
                                    <p:set>
                                      <p:cBhvr>
                                        <p:cTn id="11" dur="1" fill="hold">
                                          <p:stCondLst>
                                            <p:cond delay="0"/>
                                          </p:stCondLst>
                                        </p:cTn>
                                        <p:tgtEl>
                                          <p:spTgt spid="164936"/>
                                        </p:tgtEl>
                                        <p:attrNameLst>
                                          <p:attrName>style.visibility</p:attrName>
                                        </p:attrNameLst>
                                      </p:cBhvr>
                                      <p:to>
                                        <p:strVal val="visible"/>
                                      </p:to>
                                    </p:set>
                                    <p:anim calcmode="lin" valueType="num">
                                      <p:cBhvr additive="base">
                                        <p:cTn id="12" dur="500" fill="hold"/>
                                        <p:tgtEl>
                                          <p:spTgt spid="164936"/>
                                        </p:tgtEl>
                                        <p:attrNameLst>
                                          <p:attrName>ppt_x</p:attrName>
                                        </p:attrNameLst>
                                      </p:cBhvr>
                                      <p:tavLst>
                                        <p:tav tm="0">
                                          <p:val>
                                            <p:strVal val="#ppt_x"/>
                                          </p:val>
                                        </p:tav>
                                        <p:tav tm="100000">
                                          <p:val>
                                            <p:strVal val="#ppt_x"/>
                                          </p:val>
                                        </p:tav>
                                      </p:tavLst>
                                    </p:anim>
                                    <p:anim calcmode="lin" valueType="num">
                                      <p:cBhvr additive="base">
                                        <p:cTn id="13" dur="500" fill="hold"/>
                                        <p:tgtEl>
                                          <p:spTgt spid="164936"/>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2" presetClass="entr" presetSubtype="1" fill="hold" nodeType="afterEffect">
                                  <p:stCondLst>
                                    <p:cond delay="0"/>
                                  </p:stCondLst>
                                  <p:childTnLst>
                                    <p:set>
                                      <p:cBhvr>
                                        <p:cTn id="16" dur="1" fill="hold">
                                          <p:stCondLst>
                                            <p:cond delay="0"/>
                                          </p:stCondLst>
                                        </p:cTn>
                                        <p:tgtEl>
                                          <p:spTgt spid="164937"/>
                                        </p:tgtEl>
                                        <p:attrNameLst>
                                          <p:attrName>style.visibility</p:attrName>
                                        </p:attrNameLst>
                                      </p:cBhvr>
                                      <p:to>
                                        <p:strVal val="visible"/>
                                      </p:to>
                                    </p:set>
                                    <p:anim calcmode="lin" valueType="num">
                                      <p:cBhvr additive="base">
                                        <p:cTn id="17" dur="500" fill="hold"/>
                                        <p:tgtEl>
                                          <p:spTgt spid="164937"/>
                                        </p:tgtEl>
                                        <p:attrNameLst>
                                          <p:attrName>ppt_x</p:attrName>
                                        </p:attrNameLst>
                                      </p:cBhvr>
                                      <p:tavLst>
                                        <p:tav tm="0">
                                          <p:val>
                                            <p:strVal val="#ppt_x"/>
                                          </p:val>
                                        </p:tav>
                                        <p:tav tm="100000">
                                          <p:val>
                                            <p:strVal val="#ppt_x"/>
                                          </p:val>
                                        </p:tav>
                                      </p:tavLst>
                                    </p:anim>
                                    <p:anim calcmode="lin" valueType="num">
                                      <p:cBhvr additive="base">
                                        <p:cTn id="18" dur="500" fill="hold"/>
                                        <p:tgtEl>
                                          <p:spTgt spid="164937"/>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1500"/>
                            </p:stCondLst>
                            <p:childTnLst>
                              <p:par>
                                <p:cTn id="20" presetID="2" presetClass="entr" presetSubtype="1" fill="hold" nodeType="afterEffect">
                                  <p:stCondLst>
                                    <p:cond delay="0"/>
                                  </p:stCondLst>
                                  <p:childTnLst>
                                    <p:set>
                                      <p:cBhvr>
                                        <p:cTn id="21" dur="1" fill="hold">
                                          <p:stCondLst>
                                            <p:cond delay="0"/>
                                          </p:stCondLst>
                                        </p:cTn>
                                        <p:tgtEl>
                                          <p:spTgt spid="164938"/>
                                        </p:tgtEl>
                                        <p:attrNameLst>
                                          <p:attrName>style.visibility</p:attrName>
                                        </p:attrNameLst>
                                      </p:cBhvr>
                                      <p:to>
                                        <p:strVal val="visible"/>
                                      </p:to>
                                    </p:set>
                                    <p:anim calcmode="lin" valueType="num">
                                      <p:cBhvr additive="base">
                                        <p:cTn id="22" dur="500" fill="hold"/>
                                        <p:tgtEl>
                                          <p:spTgt spid="164938"/>
                                        </p:tgtEl>
                                        <p:attrNameLst>
                                          <p:attrName>ppt_x</p:attrName>
                                        </p:attrNameLst>
                                      </p:cBhvr>
                                      <p:tavLst>
                                        <p:tav tm="0">
                                          <p:val>
                                            <p:strVal val="#ppt_x"/>
                                          </p:val>
                                        </p:tav>
                                        <p:tav tm="100000">
                                          <p:val>
                                            <p:strVal val="#ppt_x"/>
                                          </p:val>
                                        </p:tav>
                                      </p:tavLst>
                                    </p:anim>
                                    <p:anim calcmode="lin" valueType="num">
                                      <p:cBhvr additive="base">
                                        <p:cTn id="23" dur="500" fill="hold"/>
                                        <p:tgtEl>
                                          <p:spTgt spid="164938"/>
                                        </p:tgtEl>
                                        <p:attrNameLst>
                                          <p:attrName>ppt_y</p:attrName>
                                        </p:attrNameLst>
                                      </p:cBhvr>
                                      <p:tavLst>
                                        <p:tav tm="0">
                                          <p:val>
                                            <p:strVal val="0-#ppt_h/2"/>
                                          </p:val>
                                        </p:tav>
                                        <p:tav tm="100000">
                                          <p:val>
                                            <p:strVal val="#ppt_y"/>
                                          </p:val>
                                        </p:tav>
                                      </p:tavLst>
                                    </p:anim>
                                  </p:childTnLst>
                                </p:cTn>
                              </p:par>
                            </p:childTnLst>
                          </p:cTn>
                        </p:par>
                        <p:par>
                          <p:cTn id="24" fill="hold" nodeType="afterGroup">
                            <p:stCondLst>
                              <p:cond delay="2000"/>
                            </p:stCondLst>
                            <p:childTnLst>
                              <p:par>
                                <p:cTn id="25" presetID="2" presetClass="entr" presetSubtype="1" fill="hold" nodeType="afterEffect">
                                  <p:stCondLst>
                                    <p:cond delay="0"/>
                                  </p:stCondLst>
                                  <p:childTnLst>
                                    <p:set>
                                      <p:cBhvr>
                                        <p:cTn id="26" dur="1" fill="hold">
                                          <p:stCondLst>
                                            <p:cond delay="0"/>
                                          </p:stCondLst>
                                        </p:cTn>
                                        <p:tgtEl>
                                          <p:spTgt spid="164939"/>
                                        </p:tgtEl>
                                        <p:attrNameLst>
                                          <p:attrName>style.visibility</p:attrName>
                                        </p:attrNameLst>
                                      </p:cBhvr>
                                      <p:to>
                                        <p:strVal val="visible"/>
                                      </p:to>
                                    </p:set>
                                    <p:anim calcmode="lin" valueType="num">
                                      <p:cBhvr additive="base">
                                        <p:cTn id="27" dur="500" fill="hold"/>
                                        <p:tgtEl>
                                          <p:spTgt spid="164939"/>
                                        </p:tgtEl>
                                        <p:attrNameLst>
                                          <p:attrName>ppt_x</p:attrName>
                                        </p:attrNameLst>
                                      </p:cBhvr>
                                      <p:tavLst>
                                        <p:tav tm="0">
                                          <p:val>
                                            <p:strVal val="#ppt_x"/>
                                          </p:val>
                                        </p:tav>
                                        <p:tav tm="100000">
                                          <p:val>
                                            <p:strVal val="#ppt_x"/>
                                          </p:val>
                                        </p:tav>
                                      </p:tavLst>
                                    </p:anim>
                                    <p:anim calcmode="lin" valueType="num">
                                      <p:cBhvr additive="base">
                                        <p:cTn id="28" dur="500" fill="hold"/>
                                        <p:tgtEl>
                                          <p:spTgt spid="164939"/>
                                        </p:tgtEl>
                                        <p:attrNameLst>
                                          <p:attrName>ppt_y</p:attrName>
                                        </p:attrNameLst>
                                      </p:cBhvr>
                                      <p:tavLst>
                                        <p:tav tm="0">
                                          <p:val>
                                            <p:strVal val="0-#ppt_h/2"/>
                                          </p:val>
                                        </p:tav>
                                        <p:tav tm="100000">
                                          <p:val>
                                            <p:strVal val="#ppt_y"/>
                                          </p:val>
                                        </p:tav>
                                      </p:tavLst>
                                    </p:anim>
                                  </p:childTnLst>
                                </p:cTn>
                              </p:par>
                            </p:childTnLst>
                          </p:cTn>
                        </p:par>
                        <p:par>
                          <p:cTn id="29" fill="hold" nodeType="afterGroup">
                            <p:stCondLst>
                              <p:cond delay="2500"/>
                            </p:stCondLst>
                            <p:childTnLst>
                              <p:par>
                                <p:cTn id="30" presetID="2" presetClass="entr" presetSubtype="1" fill="hold" nodeType="afterEffect">
                                  <p:stCondLst>
                                    <p:cond delay="0"/>
                                  </p:stCondLst>
                                  <p:childTnLst>
                                    <p:set>
                                      <p:cBhvr>
                                        <p:cTn id="31" dur="1" fill="hold">
                                          <p:stCondLst>
                                            <p:cond delay="0"/>
                                          </p:stCondLst>
                                        </p:cTn>
                                        <p:tgtEl>
                                          <p:spTgt spid="164940"/>
                                        </p:tgtEl>
                                        <p:attrNameLst>
                                          <p:attrName>style.visibility</p:attrName>
                                        </p:attrNameLst>
                                      </p:cBhvr>
                                      <p:to>
                                        <p:strVal val="visible"/>
                                      </p:to>
                                    </p:set>
                                    <p:anim calcmode="lin" valueType="num">
                                      <p:cBhvr additive="base">
                                        <p:cTn id="32" dur="500" fill="hold"/>
                                        <p:tgtEl>
                                          <p:spTgt spid="164940"/>
                                        </p:tgtEl>
                                        <p:attrNameLst>
                                          <p:attrName>ppt_x</p:attrName>
                                        </p:attrNameLst>
                                      </p:cBhvr>
                                      <p:tavLst>
                                        <p:tav tm="0">
                                          <p:val>
                                            <p:strVal val="#ppt_x"/>
                                          </p:val>
                                        </p:tav>
                                        <p:tav tm="100000">
                                          <p:val>
                                            <p:strVal val="#ppt_x"/>
                                          </p:val>
                                        </p:tav>
                                      </p:tavLst>
                                    </p:anim>
                                    <p:anim calcmode="lin" valueType="num">
                                      <p:cBhvr additive="base">
                                        <p:cTn id="33" dur="500" fill="hold"/>
                                        <p:tgtEl>
                                          <p:spTgt spid="164940"/>
                                        </p:tgtEl>
                                        <p:attrNameLst>
                                          <p:attrName>ppt_y</p:attrName>
                                        </p:attrNameLst>
                                      </p:cBhvr>
                                      <p:tavLst>
                                        <p:tav tm="0">
                                          <p:val>
                                            <p:strVal val="0-#ppt_h/2"/>
                                          </p:val>
                                        </p:tav>
                                        <p:tav tm="100000">
                                          <p:val>
                                            <p:strVal val="#ppt_y"/>
                                          </p:val>
                                        </p:tav>
                                      </p:tavLst>
                                    </p:anim>
                                  </p:childTnLst>
                                </p:cTn>
                              </p:par>
                            </p:childTnLst>
                          </p:cTn>
                        </p:par>
                        <p:par>
                          <p:cTn id="34" fill="hold" nodeType="afterGroup">
                            <p:stCondLst>
                              <p:cond delay="3000"/>
                            </p:stCondLst>
                            <p:childTnLst>
                              <p:par>
                                <p:cTn id="35" presetID="2" presetClass="entr" presetSubtype="1" fill="hold" nodeType="afterEffect">
                                  <p:stCondLst>
                                    <p:cond delay="0"/>
                                  </p:stCondLst>
                                  <p:childTnLst>
                                    <p:set>
                                      <p:cBhvr>
                                        <p:cTn id="36" dur="1" fill="hold">
                                          <p:stCondLst>
                                            <p:cond delay="0"/>
                                          </p:stCondLst>
                                        </p:cTn>
                                        <p:tgtEl>
                                          <p:spTgt spid="164941"/>
                                        </p:tgtEl>
                                        <p:attrNameLst>
                                          <p:attrName>style.visibility</p:attrName>
                                        </p:attrNameLst>
                                      </p:cBhvr>
                                      <p:to>
                                        <p:strVal val="visible"/>
                                      </p:to>
                                    </p:set>
                                    <p:anim calcmode="lin" valueType="num">
                                      <p:cBhvr additive="base">
                                        <p:cTn id="37" dur="500" fill="hold"/>
                                        <p:tgtEl>
                                          <p:spTgt spid="164941"/>
                                        </p:tgtEl>
                                        <p:attrNameLst>
                                          <p:attrName>ppt_x</p:attrName>
                                        </p:attrNameLst>
                                      </p:cBhvr>
                                      <p:tavLst>
                                        <p:tav tm="0">
                                          <p:val>
                                            <p:strVal val="#ppt_x"/>
                                          </p:val>
                                        </p:tav>
                                        <p:tav tm="100000">
                                          <p:val>
                                            <p:strVal val="#ppt_x"/>
                                          </p:val>
                                        </p:tav>
                                      </p:tavLst>
                                    </p:anim>
                                    <p:anim calcmode="lin" valueType="num">
                                      <p:cBhvr additive="base">
                                        <p:cTn id="38" dur="500" fill="hold"/>
                                        <p:tgtEl>
                                          <p:spTgt spid="1649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FDAEF0F-2732-4F17-B0D0-14A6E13AE43B}" type="slidenum">
              <a:rPr lang="en-US" altLang="en-US" sz="1400"/>
              <a:pPr>
                <a:spcBef>
                  <a:spcPct val="0"/>
                </a:spcBef>
                <a:buFontTx/>
                <a:buNone/>
              </a:pPr>
              <a:t>11</a:t>
            </a:fld>
            <a:endParaRPr lang="en-US" altLang="en-US" sz="1400"/>
          </a:p>
        </p:txBody>
      </p:sp>
      <p:pic>
        <p:nvPicPr>
          <p:cNvPr id="24579" name="Picture 18" descr="ka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762000"/>
            <a:ext cx="8077200"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2"/>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CNS (Central Nervous System):</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sp>
        <p:nvSpPr>
          <p:cNvPr id="24581" name="Text Box 28"/>
          <p:cNvSpPr txBox="1">
            <a:spLocks noChangeArrowheads="1"/>
          </p:cNvSpPr>
          <p:nvPr/>
        </p:nvSpPr>
        <p:spPr bwMode="auto">
          <a:xfrm>
            <a:off x="7467600" y="6365875"/>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24582" name="Text Box 29"/>
          <p:cNvSpPr txBox="1">
            <a:spLocks noChangeArrowheads="1"/>
          </p:cNvSpPr>
          <p:nvPr/>
        </p:nvSpPr>
        <p:spPr bwMode="auto">
          <a:xfrm>
            <a:off x="7467600" y="60896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24583" name="Text Box 30"/>
          <p:cNvSpPr txBox="1">
            <a:spLocks noChangeArrowheads="1"/>
          </p:cNvSpPr>
          <p:nvPr/>
        </p:nvSpPr>
        <p:spPr bwMode="auto">
          <a:xfrm>
            <a:off x="7467600" y="58166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24584" name="Text Box 31"/>
          <p:cNvSpPr txBox="1">
            <a:spLocks noChangeArrowheads="1"/>
          </p:cNvSpPr>
          <p:nvPr/>
        </p:nvSpPr>
        <p:spPr bwMode="auto">
          <a:xfrm>
            <a:off x="7467600" y="5545138"/>
            <a:ext cx="1143000" cy="293687"/>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24585" name="Text Box 32"/>
          <p:cNvSpPr txBox="1">
            <a:spLocks noChangeArrowheads="1"/>
          </p:cNvSpPr>
          <p:nvPr/>
        </p:nvSpPr>
        <p:spPr bwMode="auto">
          <a:xfrm>
            <a:off x="7467600" y="52705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24586" name="Text Box 33"/>
          <p:cNvSpPr txBox="1">
            <a:spLocks noChangeArrowheads="1"/>
          </p:cNvSpPr>
          <p:nvPr/>
        </p:nvSpPr>
        <p:spPr bwMode="auto">
          <a:xfrm>
            <a:off x="7467600" y="49974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24587" name="Text Box 34"/>
          <p:cNvSpPr txBox="1">
            <a:spLocks noChangeArrowheads="1"/>
          </p:cNvSpPr>
          <p:nvPr/>
        </p:nvSpPr>
        <p:spPr bwMode="auto">
          <a:xfrm>
            <a:off x="7467600" y="4724400"/>
            <a:ext cx="1143000" cy="293688"/>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B2EA6DB-9946-468C-AEF1-3D87C63EF8B0}" type="slidenum">
              <a:rPr lang="en-US" altLang="en-US" sz="1400"/>
              <a:pPr>
                <a:spcBef>
                  <a:spcPct val="0"/>
                </a:spcBef>
                <a:buFontTx/>
                <a:buNone/>
              </a:pPr>
              <a:t>12</a:t>
            </a:fld>
            <a:endParaRPr lang="en-US" altLang="en-US" sz="1400"/>
          </a:p>
        </p:txBody>
      </p:sp>
      <p:sp>
        <p:nvSpPr>
          <p:cNvPr id="26627" name="Rectangle 3"/>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Cortex:</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pic>
        <p:nvPicPr>
          <p:cNvPr id="26628" name="Picture 12" descr="hu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3038"/>
            <a:ext cx="5943600" cy="457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13"/>
          <p:cNvSpPr txBox="1">
            <a:spLocks noChangeArrowheads="1"/>
          </p:cNvSpPr>
          <p:nvPr/>
        </p:nvSpPr>
        <p:spPr bwMode="auto">
          <a:xfrm>
            <a:off x="7467600" y="6365875"/>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26630" name="Text Box 14"/>
          <p:cNvSpPr txBox="1">
            <a:spLocks noChangeArrowheads="1"/>
          </p:cNvSpPr>
          <p:nvPr/>
        </p:nvSpPr>
        <p:spPr bwMode="auto">
          <a:xfrm>
            <a:off x="7467600" y="60896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26631" name="Text Box 15"/>
          <p:cNvSpPr txBox="1">
            <a:spLocks noChangeArrowheads="1"/>
          </p:cNvSpPr>
          <p:nvPr/>
        </p:nvSpPr>
        <p:spPr bwMode="auto">
          <a:xfrm>
            <a:off x="7467600" y="58166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26632" name="Text Box 16"/>
          <p:cNvSpPr txBox="1">
            <a:spLocks noChangeArrowheads="1"/>
          </p:cNvSpPr>
          <p:nvPr/>
        </p:nvSpPr>
        <p:spPr bwMode="auto">
          <a:xfrm>
            <a:off x="7467600" y="5545138"/>
            <a:ext cx="1143000" cy="293687"/>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26633" name="Text Box 17"/>
          <p:cNvSpPr txBox="1">
            <a:spLocks noChangeArrowheads="1"/>
          </p:cNvSpPr>
          <p:nvPr/>
        </p:nvSpPr>
        <p:spPr bwMode="auto">
          <a:xfrm>
            <a:off x="7467600" y="52705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26634" name="Text Box 18"/>
          <p:cNvSpPr txBox="1">
            <a:spLocks noChangeArrowheads="1"/>
          </p:cNvSpPr>
          <p:nvPr/>
        </p:nvSpPr>
        <p:spPr bwMode="auto">
          <a:xfrm>
            <a:off x="7467600" y="49974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26635" name="Text Box 19"/>
          <p:cNvSpPr txBox="1">
            <a:spLocks noChangeArrowheads="1"/>
          </p:cNvSpPr>
          <p:nvPr/>
        </p:nvSpPr>
        <p:spPr bwMode="auto">
          <a:xfrm>
            <a:off x="7467600" y="4724400"/>
            <a:ext cx="1143000" cy="293688"/>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D99A0F2-8EE4-41CB-8275-43537C5E2D92}" type="slidenum">
              <a:rPr lang="en-US" altLang="en-US" sz="1400"/>
              <a:pPr>
                <a:spcBef>
                  <a:spcPct val="0"/>
                </a:spcBef>
                <a:buFontTx/>
                <a:buNone/>
              </a:pPr>
              <a:t>13</a:t>
            </a:fld>
            <a:endParaRPr lang="en-US" altLang="en-US" sz="1400"/>
          </a:p>
        </p:txBody>
      </p:sp>
      <p:sp>
        <p:nvSpPr>
          <p:cNvPr id="28675" name="Rectangle 2"/>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Where are things happening in the brain.</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sp>
        <p:nvSpPr>
          <p:cNvPr id="166927" name="Text Box 15"/>
          <p:cNvSpPr txBox="1">
            <a:spLocks noChangeArrowheads="1"/>
          </p:cNvSpPr>
          <p:nvPr/>
        </p:nvSpPr>
        <p:spPr bwMode="auto">
          <a:xfrm>
            <a:off x="6191250" y="1422400"/>
            <a:ext cx="2290763" cy="7112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2000">
                <a:solidFill>
                  <a:srgbClr val="CC0000"/>
                </a:solidFill>
              </a:rPr>
              <a:t>Is the information</a:t>
            </a:r>
          </a:p>
          <a:p>
            <a:pPr>
              <a:spcBef>
                <a:spcPct val="0"/>
              </a:spcBef>
              <a:buFontTx/>
              <a:buNone/>
            </a:pPr>
            <a:r>
              <a:rPr lang="de-DE" altLang="en-US" sz="2000">
                <a:solidFill>
                  <a:srgbClr val="CC0000"/>
                </a:solidFill>
              </a:rPr>
              <a:t>represented locally ?</a:t>
            </a:r>
            <a:endParaRPr lang="de-DE" altLang="en-US" sz="1800"/>
          </a:p>
        </p:txBody>
      </p:sp>
      <p:grpSp>
        <p:nvGrpSpPr>
          <p:cNvPr id="166937" name="Group 25"/>
          <p:cNvGrpSpPr>
            <a:grpSpLocks/>
          </p:cNvGrpSpPr>
          <p:nvPr/>
        </p:nvGrpSpPr>
        <p:grpSpPr bwMode="auto">
          <a:xfrm>
            <a:off x="838200" y="838200"/>
            <a:ext cx="6229350" cy="5638800"/>
            <a:chOff x="528" y="528"/>
            <a:chExt cx="3924" cy="3552"/>
          </a:xfrm>
        </p:grpSpPr>
        <p:pic>
          <p:nvPicPr>
            <p:cNvPr id="28686" name="Picture 14" descr="lp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528"/>
              <a:ext cx="3330" cy="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7" name="Text Box 16"/>
            <p:cNvSpPr txBox="1">
              <a:spLocks noChangeArrowheads="1"/>
            </p:cNvSpPr>
            <p:nvPr/>
          </p:nvSpPr>
          <p:spPr bwMode="auto">
            <a:xfrm>
              <a:off x="2976" y="3024"/>
              <a:ext cx="1476"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The Phrenologists view</a:t>
              </a:r>
            </a:p>
            <a:p>
              <a:pPr>
                <a:spcBef>
                  <a:spcPct val="0"/>
                </a:spcBef>
                <a:buFontTx/>
                <a:buNone/>
              </a:pPr>
              <a:r>
                <a:rPr lang="de-DE" altLang="en-US" sz="1800"/>
                <a:t>at the brain</a:t>
              </a:r>
            </a:p>
            <a:p>
              <a:pPr>
                <a:spcBef>
                  <a:spcPct val="0"/>
                </a:spcBef>
                <a:buFontTx/>
                <a:buNone/>
              </a:pPr>
              <a:r>
                <a:rPr lang="de-DE" altLang="en-US" sz="1800"/>
                <a:t>(18th-19th centrury)</a:t>
              </a:r>
            </a:p>
          </p:txBody>
        </p:sp>
      </p:grpSp>
      <p:grpSp>
        <p:nvGrpSpPr>
          <p:cNvPr id="28678" name="Group 24"/>
          <p:cNvGrpSpPr>
            <a:grpSpLocks/>
          </p:cNvGrpSpPr>
          <p:nvPr/>
        </p:nvGrpSpPr>
        <p:grpSpPr bwMode="auto">
          <a:xfrm>
            <a:off x="7467600" y="4724400"/>
            <a:ext cx="1143000" cy="1935163"/>
            <a:chOff x="4704" y="2976"/>
            <a:chExt cx="720" cy="1219"/>
          </a:xfrm>
        </p:grpSpPr>
        <p:sp>
          <p:nvSpPr>
            <p:cNvPr id="28679" name="Text Box 17"/>
            <p:cNvSpPr txBox="1">
              <a:spLocks noChangeArrowheads="1"/>
            </p:cNvSpPr>
            <p:nvPr/>
          </p:nvSpPr>
          <p:spPr bwMode="auto">
            <a:xfrm>
              <a:off x="4704" y="401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28680" name="Text Box 18"/>
            <p:cNvSpPr txBox="1">
              <a:spLocks noChangeArrowheads="1"/>
            </p:cNvSpPr>
            <p:nvPr/>
          </p:nvSpPr>
          <p:spPr bwMode="auto">
            <a:xfrm>
              <a:off x="4704" y="3836"/>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28681" name="Text Box 19"/>
            <p:cNvSpPr txBox="1">
              <a:spLocks noChangeArrowheads="1"/>
            </p:cNvSpPr>
            <p:nvPr/>
          </p:nvSpPr>
          <p:spPr bwMode="auto">
            <a:xfrm>
              <a:off x="4704" y="3664"/>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28682" name="Text Box 20"/>
            <p:cNvSpPr txBox="1">
              <a:spLocks noChangeArrowheads="1"/>
            </p:cNvSpPr>
            <p:nvPr/>
          </p:nvSpPr>
          <p:spPr bwMode="auto">
            <a:xfrm>
              <a:off x="4704" y="3493"/>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28683" name="Text Box 21"/>
            <p:cNvSpPr txBox="1">
              <a:spLocks noChangeArrowheads="1"/>
            </p:cNvSpPr>
            <p:nvPr/>
          </p:nvSpPr>
          <p:spPr bwMode="auto">
            <a:xfrm>
              <a:off x="4704" y="332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28684" name="Text Box 22"/>
            <p:cNvSpPr txBox="1">
              <a:spLocks noChangeArrowheads="1"/>
            </p:cNvSpPr>
            <p:nvPr/>
          </p:nvSpPr>
          <p:spPr bwMode="auto">
            <a:xfrm>
              <a:off x="4704" y="3148"/>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28685" name="Text Box 23"/>
            <p:cNvSpPr txBox="1">
              <a:spLocks noChangeArrowheads="1"/>
            </p:cNvSpPr>
            <p:nvPr/>
          </p:nvSpPr>
          <p:spPr bwMode="auto">
            <a:xfrm>
              <a:off x="4704" y="2976"/>
              <a:ext cx="720" cy="185"/>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6927"/>
                                        </p:tgtEl>
                                        <p:attrNameLst>
                                          <p:attrName>style.visibility</p:attrName>
                                        </p:attrNameLst>
                                      </p:cBhvr>
                                      <p:to>
                                        <p:strVal val="visible"/>
                                      </p:to>
                                    </p:set>
                                    <p:animEffect transition="in" filter="dissolve">
                                      <p:cBhvr>
                                        <p:cTn id="7" dur="500"/>
                                        <p:tgtEl>
                                          <p:spTgt spid="1669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66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27"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4E007C97-3C15-49AE-ADAF-4A889C527CD2}" type="slidenum">
              <a:rPr lang="en-US" altLang="en-US" sz="1400"/>
              <a:pPr>
                <a:spcBef>
                  <a:spcPct val="0"/>
                </a:spcBef>
                <a:buFontTx/>
                <a:buNone/>
              </a:pPr>
              <a:t>14</a:t>
            </a:fld>
            <a:endParaRPr lang="en-US" altLang="en-US" sz="1400"/>
          </a:p>
        </p:txBody>
      </p:sp>
      <p:sp>
        <p:nvSpPr>
          <p:cNvPr id="30723" name="Rectangle 2"/>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Results from human surgery </a:t>
            </a:r>
            <a:endParaRPr lang="en-US" altLang="en-US" sz="1600" b="1" smtClean="0">
              <a:solidFill>
                <a:schemeClr val="bg1"/>
              </a:solidFill>
              <a:latin typeface="Arial" panose="020B0604020202020204" pitchFamily="34" charset="0"/>
            </a:endParaRPr>
          </a:p>
        </p:txBody>
      </p:sp>
      <p:pic>
        <p:nvPicPr>
          <p:cNvPr id="30724" name="Picture 15" descr="larso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8" y="914400"/>
            <a:ext cx="44942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 Box 16"/>
          <p:cNvSpPr txBox="1">
            <a:spLocks noChangeArrowheads="1"/>
          </p:cNvSpPr>
          <p:nvPr/>
        </p:nvSpPr>
        <p:spPr bwMode="auto">
          <a:xfrm>
            <a:off x="7467600" y="6365875"/>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30726" name="Text Box 17"/>
          <p:cNvSpPr txBox="1">
            <a:spLocks noChangeArrowheads="1"/>
          </p:cNvSpPr>
          <p:nvPr/>
        </p:nvSpPr>
        <p:spPr bwMode="auto">
          <a:xfrm>
            <a:off x="7467600" y="60896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30727" name="Text Box 18"/>
          <p:cNvSpPr txBox="1">
            <a:spLocks noChangeArrowheads="1"/>
          </p:cNvSpPr>
          <p:nvPr/>
        </p:nvSpPr>
        <p:spPr bwMode="auto">
          <a:xfrm>
            <a:off x="7467600" y="58166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30728" name="Text Box 19"/>
          <p:cNvSpPr txBox="1">
            <a:spLocks noChangeArrowheads="1"/>
          </p:cNvSpPr>
          <p:nvPr/>
        </p:nvSpPr>
        <p:spPr bwMode="auto">
          <a:xfrm>
            <a:off x="7467600" y="5545138"/>
            <a:ext cx="1143000" cy="293687"/>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30729" name="Text Box 20"/>
          <p:cNvSpPr txBox="1">
            <a:spLocks noChangeArrowheads="1"/>
          </p:cNvSpPr>
          <p:nvPr/>
        </p:nvSpPr>
        <p:spPr bwMode="auto">
          <a:xfrm>
            <a:off x="7467600" y="52705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30730" name="Text Box 21"/>
          <p:cNvSpPr txBox="1">
            <a:spLocks noChangeArrowheads="1"/>
          </p:cNvSpPr>
          <p:nvPr/>
        </p:nvSpPr>
        <p:spPr bwMode="auto">
          <a:xfrm>
            <a:off x="7467600" y="49974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30731" name="Text Box 22"/>
          <p:cNvSpPr txBox="1">
            <a:spLocks noChangeArrowheads="1"/>
          </p:cNvSpPr>
          <p:nvPr/>
        </p:nvSpPr>
        <p:spPr bwMode="auto">
          <a:xfrm>
            <a:off x="7467600" y="4724400"/>
            <a:ext cx="1143000" cy="293688"/>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sp>
        <p:nvSpPr>
          <p:cNvPr id="30732" name="TextBox 1"/>
          <p:cNvSpPr txBox="1">
            <a:spLocks noChangeArrowheads="1"/>
          </p:cNvSpPr>
          <p:nvPr/>
        </p:nvSpPr>
        <p:spPr bwMode="auto">
          <a:xfrm>
            <a:off x="5435600" y="2708275"/>
            <a:ext cx="32400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de-DE" altLang="en-US"/>
              <a:t>„Wowa! That was a good one! Try it, Hobbs – just poke his brain right where my finger is.“</a:t>
            </a:r>
            <a:endParaRPr lang="en-US"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4A89E25-3934-421F-B756-A8DDD5BCAA23}" type="slidenum">
              <a:rPr lang="en-US" altLang="en-US" sz="1400"/>
              <a:pPr>
                <a:spcBef>
                  <a:spcPct val="0"/>
                </a:spcBef>
                <a:buFontTx/>
                <a:buNone/>
              </a:pPr>
              <a:t>15</a:t>
            </a:fld>
            <a:endParaRPr lang="en-US" altLang="en-US" sz="1400"/>
          </a:p>
        </p:txBody>
      </p:sp>
      <p:sp>
        <p:nvSpPr>
          <p:cNvPr id="32771" name="Rectangle 2"/>
          <p:cNvSpPr>
            <a:spLocks noGrp="1" noChangeArrowheads="1"/>
          </p:cNvSpPr>
          <p:nvPr>
            <p:ph type="title"/>
          </p:nvPr>
        </p:nvSpPr>
        <p:spPr>
          <a:xfrm>
            <a:off x="685800" y="381000"/>
            <a:ext cx="7847013" cy="495300"/>
          </a:xfrm>
        </p:spPr>
        <p:txBody>
          <a:bodyPr/>
          <a:lstStyle/>
          <a:p>
            <a:pPr algn="l"/>
            <a:r>
              <a:rPr lang="de-DE" altLang="en-US" sz="2000" i="1" smtClean="0">
                <a:solidFill>
                  <a:schemeClr val="bg1"/>
                </a:solidFill>
                <a:latin typeface="Arial" panose="020B0604020202020204" pitchFamily="34" charset="0"/>
              </a:rPr>
              <a:t>Results from imaging techniques – There are maps in the brain</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pic>
        <p:nvPicPr>
          <p:cNvPr id="32772" name="Picture 4" descr="ze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992188"/>
            <a:ext cx="5618163"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15"/>
          <p:cNvSpPr txBox="1">
            <a:spLocks noChangeArrowheads="1"/>
          </p:cNvSpPr>
          <p:nvPr/>
        </p:nvSpPr>
        <p:spPr bwMode="auto">
          <a:xfrm>
            <a:off x="7467600" y="6365875"/>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32774" name="Text Box 16"/>
          <p:cNvSpPr txBox="1">
            <a:spLocks noChangeArrowheads="1"/>
          </p:cNvSpPr>
          <p:nvPr/>
        </p:nvSpPr>
        <p:spPr bwMode="auto">
          <a:xfrm>
            <a:off x="7467600" y="60896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32775" name="Text Box 17"/>
          <p:cNvSpPr txBox="1">
            <a:spLocks noChangeArrowheads="1"/>
          </p:cNvSpPr>
          <p:nvPr/>
        </p:nvSpPr>
        <p:spPr bwMode="auto">
          <a:xfrm>
            <a:off x="7467600" y="58166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32776" name="Text Box 18"/>
          <p:cNvSpPr txBox="1">
            <a:spLocks noChangeArrowheads="1"/>
          </p:cNvSpPr>
          <p:nvPr/>
        </p:nvSpPr>
        <p:spPr bwMode="auto">
          <a:xfrm>
            <a:off x="7467600" y="5545138"/>
            <a:ext cx="1143000" cy="293687"/>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32777" name="Text Box 19"/>
          <p:cNvSpPr txBox="1">
            <a:spLocks noChangeArrowheads="1"/>
          </p:cNvSpPr>
          <p:nvPr/>
        </p:nvSpPr>
        <p:spPr bwMode="auto">
          <a:xfrm>
            <a:off x="7467600" y="52705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32778" name="Text Box 20"/>
          <p:cNvSpPr txBox="1">
            <a:spLocks noChangeArrowheads="1"/>
          </p:cNvSpPr>
          <p:nvPr/>
        </p:nvSpPr>
        <p:spPr bwMode="auto">
          <a:xfrm>
            <a:off x="7467600" y="49974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32779" name="Text Box 21"/>
          <p:cNvSpPr txBox="1">
            <a:spLocks noChangeArrowheads="1"/>
          </p:cNvSpPr>
          <p:nvPr/>
        </p:nvSpPr>
        <p:spPr bwMode="auto">
          <a:xfrm>
            <a:off x="7467600" y="4724400"/>
            <a:ext cx="1143000" cy="293688"/>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4A4E344E-FE99-46CD-BF4C-6ED8E7CC3C22}" type="slidenum">
              <a:rPr lang="en-US" altLang="en-US" sz="1400"/>
              <a:pPr>
                <a:spcBef>
                  <a:spcPct val="0"/>
                </a:spcBef>
                <a:buFontTx/>
                <a:buNone/>
              </a:pPr>
              <a:t>16</a:t>
            </a:fld>
            <a:endParaRPr lang="en-US" altLang="en-US" sz="1400"/>
          </a:p>
        </p:txBody>
      </p:sp>
      <p:sp>
        <p:nvSpPr>
          <p:cNvPr id="34819" name="Rectangle 2"/>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Visual System:</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pic>
        <p:nvPicPr>
          <p:cNvPr id="34820" name="Picture 4" descr="scheme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88" y="762000"/>
            <a:ext cx="4659312"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 Box 5"/>
          <p:cNvSpPr txBox="1">
            <a:spLocks noChangeArrowheads="1"/>
          </p:cNvSpPr>
          <p:nvPr/>
        </p:nvSpPr>
        <p:spPr bwMode="auto">
          <a:xfrm>
            <a:off x="5638800" y="762000"/>
            <a:ext cx="32766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b="1">
                <a:solidFill>
                  <a:schemeClr val="bg1"/>
                </a:solidFill>
                <a:latin typeface="Arial" panose="020B0604020202020204" pitchFamily="34" charset="0"/>
              </a:rPr>
              <a:t>More than 40 areas !</a:t>
            </a:r>
          </a:p>
          <a:p>
            <a:pPr>
              <a:spcBef>
                <a:spcPct val="0"/>
              </a:spcBef>
              <a:buFontTx/>
              <a:buNone/>
            </a:pPr>
            <a:endParaRPr lang="de-DE" altLang="en-US" sz="1400" b="1">
              <a:solidFill>
                <a:schemeClr val="bg1"/>
              </a:solidFill>
              <a:latin typeface="Arial" panose="020B0604020202020204" pitchFamily="34" charset="0"/>
            </a:endParaRPr>
          </a:p>
          <a:p>
            <a:pPr>
              <a:spcBef>
                <a:spcPct val="0"/>
              </a:spcBef>
              <a:buFontTx/>
              <a:buNone/>
            </a:pPr>
            <a:r>
              <a:rPr lang="de-DE" altLang="en-US" sz="1400" b="1">
                <a:solidFill>
                  <a:schemeClr val="bg1"/>
                </a:solidFill>
                <a:latin typeface="Arial" panose="020B0604020202020204" pitchFamily="34" charset="0"/>
              </a:rPr>
              <a:t>Parallel processing of „pixels“ and</a:t>
            </a:r>
          </a:p>
          <a:p>
            <a:pPr>
              <a:spcBef>
                <a:spcPct val="0"/>
              </a:spcBef>
              <a:buFontTx/>
              <a:buNone/>
            </a:pPr>
            <a:r>
              <a:rPr lang="de-DE" altLang="en-US" sz="1400" b="1">
                <a:solidFill>
                  <a:schemeClr val="bg1"/>
                </a:solidFill>
                <a:latin typeface="Arial" panose="020B0604020202020204" pitchFamily="34" charset="0"/>
              </a:rPr>
              <a:t>image parts</a:t>
            </a:r>
          </a:p>
          <a:p>
            <a:pPr>
              <a:spcBef>
                <a:spcPct val="0"/>
              </a:spcBef>
              <a:buFontTx/>
              <a:buNone/>
            </a:pPr>
            <a:endParaRPr lang="de-DE" altLang="en-US" sz="1400" b="1">
              <a:solidFill>
                <a:schemeClr val="bg1"/>
              </a:solidFill>
              <a:latin typeface="Arial" panose="020B0604020202020204" pitchFamily="34" charset="0"/>
            </a:endParaRPr>
          </a:p>
          <a:p>
            <a:pPr>
              <a:spcBef>
                <a:spcPct val="0"/>
              </a:spcBef>
              <a:buFontTx/>
              <a:buNone/>
            </a:pPr>
            <a:r>
              <a:rPr lang="de-DE" altLang="en-US" sz="1400" b="1">
                <a:solidFill>
                  <a:schemeClr val="bg1"/>
                </a:solidFill>
                <a:latin typeface="Arial" panose="020B0604020202020204" pitchFamily="34" charset="0"/>
              </a:rPr>
              <a:t>Hierarchical Analysis of increasingly complex information</a:t>
            </a:r>
          </a:p>
          <a:p>
            <a:pPr>
              <a:spcBef>
                <a:spcPct val="0"/>
              </a:spcBef>
              <a:buFontTx/>
              <a:buNone/>
            </a:pPr>
            <a:endParaRPr lang="de-DE" altLang="en-US" sz="1400" b="1">
              <a:solidFill>
                <a:schemeClr val="bg1"/>
              </a:solidFill>
              <a:latin typeface="Arial" panose="020B0604020202020204" pitchFamily="34" charset="0"/>
            </a:endParaRPr>
          </a:p>
          <a:p>
            <a:pPr>
              <a:spcBef>
                <a:spcPct val="0"/>
              </a:spcBef>
              <a:buFontTx/>
              <a:buNone/>
            </a:pPr>
            <a:r>
              <a:rPr lang="de-DE" altLang="en-US" sz="1400" b="1">
                <a:solidFill>
                  <a:schemeClr val="bg1"/>
                </a:solidFill>
                <a:latin typeface="Arial" panose="020B0604020202020204" pitchFamily="34" charset="0"/>
              </a:rPr>
              <a:t>Many lateral and feedback connections</a:t>
            </a:r>
            <a:endParaRPr lang="en-US" altLang="en-US" sz="1400" b="1">
              <a:solidFill>
                <a:schemeClr val="bg1"/>
              </a:solidFill>
              <a:latin typeface="Arial" panose="020B0604020202020204" pitchFamily="34" charset="0"/>
            </a:endParaRPr>
          </a:p>
        </p:txBody>
      </p:sp>
      <p:sp>
        <p:nvSpPr>
          <p:cNvPr id="34822" name="Text Box 14"/>
          <p:cNvSpPr txBox="1">
            <a:spLocks noChangeArrowheads="1"/>
          </p:cNvSpPr>
          <p:nvPr/>
        </p:nvSpPr>
        <p:spPr bwMode="auto">
          <a:xfrm>
            <a:off x="7467600" y="6365875"/>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34823" name="Text Box 15"/>
          <p:cNvSpPr txBox="1">
            <a:spLocks noChangeArrowheads="1"/>
          </p:cNvSpPr>
          <p:nvPr/>
        </p:nvSpPr>
        <p:spPr bwMode="auto">
          <a:xfrm>
            <a:off x="7467600" y="60896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34824" name="Text Box 16"/>
          <p:cNvSpPr txBox="1">
            <a:spLocks noChangeArrowheads="1"/>
          </p:cNvSpPr>
          <p:nvPr/>
        </p:nvSpPr>
        <p:spPr bwMode="auto">
          <a:xfrm>
            <a:off x="7467600" y="58166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34825" name="Text Box 17"/>
          <p:cNvSpPr txBox="1">
            <a:spLocks noChangeArrowheads="1"/>
          </p:cNvSpPr>
          <p:nvPr/>
        </p:nvSpPr>
        <p:spPr bwMode="auto">
          <a:xfrm>
            <a:off x="7467600" y="5545138"/>
            <a:ext cx="1143000" cy="293687"/>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34826" name="Text Box 18"/>
          <p:cNvSpPr txBox="1">
            <a:spLocks noChangeArrowheads="1"/>
          </p:cNvSpPr>
          <p:nvPr/>
        </p:nvSpPr>
        <p:spPr bwMode="auto">
          <a:xfrm>
            <a:off x="7467600" y="52705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34827" name="Text Box 19"/>
          <p:cNvSpPr txBox="1">
            <a:spLocks noChangeArrowheads="1"/>
          </p:cNvSpPr>
          <p:nvPr/>
        </p:nvSpPr>
        <p:spPr bwMode="auto">
          <a:xfrm>
            <a:off x="7467600" y="4997450"/>
            <a:ext cx="1143000" cy="293688"/>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34828" name="Text Box 20"/>
          <p:cNvSpPr txBox="1">
            <a:spLocks noChangeArrowheads="1"/>
          </p:cNvSpPr>
          <p:nvPr/>
        </p:nvSpPr>
        <p:spPr bwMode="auto">
          <a:xfrm>
            <a:off x="7467600" y="4724400"/>
            <a:ext cx="1143000" cy="293688"/>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sp>
        <p:nvSpPr>
          <p:cNvPr id="34829" name="TextBox 1"/>
          <p:cNvSpPr txBox="1">
            <a:spLocks noChangeArrowheads="1"/>
          </p:cNvSpPr>
          <p:nvPr/>
        </p:nvSpPr>
        <p:spPr bwMode="auto">
          <a:xfrm rot="-2371462">
            <a:off x="5956300" y="3881438"/>
            <a:ext cx="223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de-DE" altLang="en-US" sz="2800">
                <a:solidFill>
                  <a:srgbClr val="FF0000"/>
                </a:solidFill>
              </a:rPr>
              <a:t>Connectomics</a:t>
            </a:r>
            <a:endParaRPr lang="en-US" altLang="en-US" sz="280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5098928-76ED-4946-B14F-C9CB7904AF3E}" type="slidenum">
              <a:rPr lang="en-US" altLang="en-US" sz="1400"/>
              <a:pPr>
                <a:spcBef>
                  <a:spcPct val="0"/>
                </a:spcBef>
                <a:buFontTx/>
                <a:buNone/>
              </a:pPr>
              <a:t>17</a:t>
            </a:fld>
            <a:endParaRPr lang="en-US" altLang="en-US" sz="1400"/>
          </a:p>
        </p:txBody>
      </p:sp>
      <p:sp>
        <p:nvSpPr>
          <p:cNvPr id="36867" name="Rectangle 2"/>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Primary visual Cortex:</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pic>
        <p:nvPicPr>
          <p:cNvPr id="36868" name="Picture 5" descr="hu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14400"/>
            <a:ext cx="5435600" cy="558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7"/>
          <p:cNvSpPr txBox="1">
            <a:spLocks noChangeArrowheads="1"/>
          </p:cNvSpPr>
          <p:nvPr/>
        </p:nvSpPr>
        <p:spPr bwMode="auto">
          <a:xfrm>
            <a:off x="7467600" y="6365875"/>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36870" name="Text Box 8"/>
          <p:cNvSpPr txBox="1">
            <a:spLocks noChangeArrowheads="1"/>
          </p:cNvSpPr>
          <p:nvPr/>
        </p:nvSpPr>
        <p:spPr bwMode="auto">
          <a:xfrm>
            <a:off x="7467600" y="60896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36871" name="Text Box 9"/>
          <p:cNvSpPr txBox="1">
            <a:spLocks noChangeArrowheads="1"/>
          </p:cNvSpPr>
          <p:nvPr/>
        </p:nvSpPr>
        <p:spPr bwMode="auto">
          <a:xfrm>
            <a:off x="7467600" y="58166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36872" name="Text Box 10"/>
          <p:cNvSpPr txBox="1">
            <a:spLocks noChangeArrowheads="1"/>
          </p:cNvSpPr>
          <p:nvPr/>
        </p:nvSpPr>
        <p:spPr bwMode="auto">
          <a:xfrm>
            <a:off x="7467600" y="5545138"/>
            <a:ext cx="1143000" cy="293687"/>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36873" name="Text Box 11"/>
          <p:cNvSpPr txBox="1">
            <a:spLocks noChangeArrowheads="1"/>
          </p:cNvSpPr>
          <p:nvPr/>
        </p:nvSpPr>
        <p:spPr bwMode="auto">
          <a:xfrm>
            <a:off x="7467600" y="5270500"/>
            <a:ext cx="1143000" cy="293688"/>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36874" name="Text Box 12"/>
          <p:cNvSpPr txBox="1">
            <a:spLocks noChangeArrowheads="1"/>
          </p:cNvSpPr>
          <p:nvPr/>
        </p:nvSpPr>
        <p:spPr bwMode="auto">
          <a:xfrm>
            <a:off x="7467600" y="4997450"/>
            <a:ext cx="1143000" cy="293688"/>
          </a:xfrm>
          <a:prstGeom prst="rect">
            <a:avLst/>
          </a:prstGeom>
          <a:solidFill>
            <a:srgbClr val="FFFF99"/>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36875" name="Text Box 13"/>
          <p:cNvSpPr txBox="1">
            <a:spLocks noChangeArrowheads="1"/>
          </p:cNvSpPr>
          <p:nvPr/>
        </p:nvSpPr>
        <p:spPr bwMode="auto">
          <a:xfrm>
            <a:off x="7467600" y="47244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4AEB1048-5DF1-4E26-A942-E5B0C0508EF8}" type="slidenum">
              <a:rPr lang="en-US" altLang="en-US" sz="1400"/>
              <a:pPr>
                <a:spcBef>
                  <a:spcPct val="0"/>
                </a:spcBef>
                <a:buFontTx/>
                <a:buNone/>
              </a:pPr>
              <a:t>18</a:t>
            </a:fld>
            <a:endParaRPr lang="en-US" altLang="en-US" sz="1400"/>
          </a:p>
        </p:txBody>
      </p:sp>
      <p:sp>
        <p:nvSpPr>
          <p:cNvPr id="38915" name="Rectangle 2"/>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Retinotopic Maps in V1:</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pic>
        <p:nvPicPr>
          <p:cNvPr id="38916" name="Picture 4" descr="du1815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990600"/>
            <a:ext cx="333216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Text Box 5"/>
          <p:cNvSpPr txBox="1">
            <a:spLocks noChangeArrowheads="1"/>
          </p:cNvSpPr>
          <p:nvPr/>
        </p:nvSpPr>
        <p:spPr bwMode="auto">
          <a:xfrm>
            <a:off x="3962400" y="457200"/>
            <a:ext cx="44958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solidFill>
                  <a:schemeClr val="bg1"/>
                </a:solidFill>
                <a:latin typeface="Arial" panose="020B0604020202020204" pitchFamily="34" charset="0"/>
              </a:rPr>
              <a:t>V1 contains a  retinotopic map of the visual Field. Adjacent Neurons represent adjacent regions in the retina. That particular small retinal region from which a single neuron receives its input is called the receptive field of this neuron.</a:t>
            </a:r>
          </a:p>
        </p:txBody>
      </p:sp>
      <p:grpSp>
        <p:nvGrpSpPr>
          <p:cNvPr id="38918" name="Group 24"/>
          <p:cNvGrpSpPr>
            <a:grpSpLocks/>
          </p:cNvGrpSpPr>
          <p:nvPr/>
        </p:nvGrpSpPr>
        <p:grpSpPr bwMode="auto">
          <a:xfrm>
            <a:off x="7467600" y="4724400"/>
            <a:ext cx="1143000" cy="1935163"/>
            <a:chOff x="4704" y="2976"/>
            <a:chExt cx="720" cy="1219"/>
          </a:xfrm>
        </p:grpSpPr>
        <p:sp>
          <p:nvSpPr>
            <p:cNvPr id="38921" name="Text Box 14"/>
            <p:cNvSpPr txBox="1">
              <a:spLocks noChangeArrowheads="1"/>
            </p:cNvSpPr>
            <p:nvPr/>
          </p:nvSpPr>
          <p:spPr bwMode="auto">
            <a:xfrm>
              <a:off x="4704" y="401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38922" name="Text Box 15"/>
            <p:cNvSpPr txBox="1">
              <a:spLocks noChangeArrowheads="1"/>
            </p:cNvSpPr>
            <p:nvPr/>
          </p:nvSpPr>
          <p:spPr bwMode="auto">
            <a:xfrm>
              <a:off x="4704" y="3836"/>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38923" name="Text Box 16"/>
            <p:cNvSpPr txBox="1">
              <a:spLocks noChangeArrowheads="1"/>
            </p:cNvSpPr>
            <p:nvPr/>
          </p:nvSpPr>
          <p:spPr bwMode="auto">
            <a:xfrm>
              <a:off x="4704" y="3664"/>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38924" name="Text Box 17"/>
            <p:cNvSpPr txBox="1">
              <a:spLocks noChangeArrowheads="1"/>
            </p:cNvSpPr>
            <p:nvPr/>
          </p:nvSpPr>
          <p:spPr bwMode="auto">
            <a:xfrm>
              <a:off x="4704" y="3493"/>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38925" name="Text Box 18"/>
            <p:cNvSpPr txBox="1">
              <a:spLocks noChangeArrowheads="1"/>
            </p:cNvSpPr>
            <p:nvPr/>
          </p:nvSpPr>
          <p:spPr bwMode="auto">
            <a:xfrm>
              <a:off x="4704" y="3320"/>
              <a:ext cx="720" cy="185"/>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38926" name="Text Box 19"/>
            <p:cNvSpPr txBox="1">
              <a:spLocks noChangeArrowheads="1"/>
            </p:cNvSpPr>
            <p:nvPr/>
          </p:nvSpPr>
          <p:spPr bwMode="auto">
            <a:xfrm>
              <a:off x="4704" y="3148"/>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38927" name="Text Box 20"/>
            <p:cNvSpPr txBox="1">
              <a:spLocks noChangeArrowheads="1"/>
            </p:cNvSpPr>
            <p:nvPr/>
          </p:nvSpPr>
          <p:spPr bwMode="auto">
            <a:xfrm>
              <a:off x="4704" y="2976"/>
              <a:ext cx="720" cy="185"/>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grpSp>
      <p:sp>
        <p:nvSpPr>
          <p:cNvPr id="171030" name="Text Box 22"/>
          <p:cNvSpPr txBox="1">
            <a:spLocks noChangeArrowheads="1"/>
          </p:cNvSpPr>
          <p:nvPr/>
        </p:nvSpPr>
        <p:spPr bwMode="auto">
          <a:xfrm>
            <a:off x="4038600" y="1752600"/>
            <a:ext cx="4495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solidFill>
                  <a:schemeClr val="bg1"/>
                </a:solidFill>
                <a:latin typeface="Arial" panose="020B0604020202020204" pitchFamily="34" charset="0"/>
              </a:rPr>
              <a:t>V1 receives information from both eyes. Alternating regions in V1 (Ocular Dominanz Columns) receive (predominantely) Input from either the left or the right eye.</a:t>
            </a:r>
            <a:endParaRPr lang="en-US" altLang="en-US" sz="1400">
              <a:solidFill>
                <a:schemeClr val="bg1"/>
              </a:solidFill>
              <a:latin typeface="Arial" panose="020B0604020202020204" pitchFamily="34" charset="0"/>
            </a:endParaRPr>
          </a:p>
        </p:txBody>
      </p:sp>
      <p:sp>
        <p:nvSpPr>
          <p:cNvPr id="171031" name="Text Box 23"/>
          <p:cNvSpPr txBox="1">
            <a:spLocks noChangeArrowheads="1"/>
          </p:cNvSpPr>
          <p:nvPr/>
        </p:nvSpPr>
        <p:spPr bwMode="auto">
          <a:xfrm>
            <a:off x="4038600" y="2895600"/>
            <a:ext cx="44958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solidFill>
                  <a:schemeClr val="bg1"/>
                </a:solidFill>
                <a:latin typeface="Arial" panose="020B0604020202020204" pitchFamily="34" charset="0"/>
              </a:rPr>
              <a:t>Each location in the cortex represents a different part of the visual scene through the activity of many neurons. Different neurons encode different aspects of the image. For example, orientation of edges, color, motion speed and direction, etc.</a:t>
            </a:r>
          </a:p>
          <a:p>
            <a:pPr>
              <a:spcBef>
                <a:spcPct val="0"/>
              </a:spcBef>
              <a:buFontTx/>
              <a:buNone/>
            </a:pPr>
            <a:endParaRPr lang="de-DE" altLang="en-US" sz="1400">
              <a:solidFill>
                <a:schemeClr val="bg1"/>
              </a:solidFill>
              <a:latin typeface="Arial" panose="020B0604020202020204" pitchFamily="34" charset="0"/>
            </a:endParaRPr>
          </a:p>
          <a:p>
            <a:pPr>
              <a:spcBef>
                <a:spcPct val="0"/>
              </a:spcBef>
              <a:buFontTx/>
              <a:buNone/>
            </a:pPr>
            <a:r>
              <a:rPr lang="de-DE" altLang="en-US" sz="1400">
                <a:solidFill>
                  <a:schemeClr val="bg1"/>
                </a:solidFill>
                <a:latin typeface="Arial" panose="020B0604020202020204" pitchFamily="34" charset="0"/>
              </a:rPr>
              <a:t>V1 decomposes an image into these components.</a:t>
            </a:r>
            <a:endParaRPr lang="en-US" altLang="en-US" sz="140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1013"/>
                                        </p:tgtEl>
                                        <p:attrNameLst>
                                          <p:attrName>style.visibility</p:attrName>
                                        </p:attrNameLst>
                                      </p:cBhvr>
                                      <p:to>
                                        <p:strVal val="visible"/>
                                      </p:to>
                                    </p:set>
                                    <p:anim calcmode="lin" valueType="num">
                                      <p:cBhvr additive="base">
                                        <p:cTn id="7" dur="500" fill="hold"/>
                                        <p:tgtEl>
                                          <p:spTgt spid="171013"/>
                                        </p:tgtEl>
                                        <p:attrNameLst>
                                          <p:attrName>ppt_x</p:attrName>
                                        </p:attrNameLst>
                                      </p:cBhvr>
                                      <p:tavLst>
                                        <p:tav tm="0">
                                          <p:val>
                                            <p:strVal val="1+#ppt_w/2"/>
                                          </p:val>
                                        </p:tav>
                                        <p:tav tm="100000">
                                          <p:val>
                                            <p:strVal val="#ppt_x"/>
                                          </p:val>
                                        </p:tav>
                                      </p:tavLst>
                                    </p:anim>
                                    <p:anim calcmode="lin" valueType="num">
                                      <p:cBhvr additive="base">
                                        <p:cTn id="8" dur="500" fill="hold"/>
                                        <p:tgtEl>
                                          <p:spTgt spid="1710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71030"/>
                                        </p:tgtEl>
                                        <p:attrNameLst>
                                          <p:attrName>style.visibility</p:attrName>
                                        </p:attrNameLst>
                                      </p:cBhvr>
                                      <p:to>
                                        <p:strVal val="visible"/>
                                      </p:to>
                                    </p:set>
                                    <p:anim calcmode="lin" valueType="num">
                                      <p:cBhvr additive="base">
                                        <p:cTn id="13" dur="500" fill="hold"/>
                                        <p:tgtEl>
                                          <p:spTgt spid="171030"/>
                                        </p:tgtEl>
                                        <p:attrNameLst>
                                          <p:attrName>ppt_x</p:attrName>
                                        </p:attrNameLst>
                                      </p:cBhvr>
                                      <p:tavLst>
                                        <p:tav tm="0">
                                          <p:val>
                                            <p:strVal val="0-#ppt_w/2"/>
                                          </p:val>
                                        </p:tav>
                                        <p:tav tm="100000">
                                          <p:val>
                                            <p:strVal val="#ppt_x"/>
                                          </p:val>
                                        </p:tav>
                                      </p:tavLst>
                                    </p:anim>
                                    <p:anim calcmode="lin" valueType="num">
                                      <p:cBhvr additive="base">
                                        <p:cTn id="14" dur="500" fill="hold"/>
                                        <p:tgtEl>
                                          <p:spTgt spid="17103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1031"/>
                                        </p:tgtEl>
                                        <p:attrNameLst>
                                          <p:attrName>style.visibility</p:attrName>
                                        </p:attrNameLst>
                                      </p:cBhvr>
                                      <p:to>
                                        <p:strVal val="visible"/>
                                      </p:to>
                                    </p:set>
                                    <p:anim calcmode="lin" valueType="num">
                                      <p:cBhvr additive="base">
                                        <p:cTn id="19" dur="500" fill="hold"/>
                                        <p:tgtEl>
                                          <p:spTgt spid="171031"/>
                                        </p:tgtEl>
                                        <p:attrNameLst>
                                          <p:attrName>ppt_x</p:attrName>
                                        </p:attrNameLst>
                                      </p:cBhvr>
                                      <p:tavLst>
                                        <p:tav tm="0">
                                          <p:val>
                                            <p:strVal val="#ppt_x"/>
                                          </p:val>
                                        </p:tav>
                                        <p:tav tm="100000">
                                          <p:val>
                                            <p:strVal val="#ppt_x"/>
                                          </p:val>
                                        </p:tav>
                                      </p:tavLst>
                                    </p:anim>
                                    <p:anim calcmode="lin" valueType="num">
                                      <p:cBhvr additive="base">
                                        <p:cTn id="20" dur="500" fill="hold"/>
                                        <p:tgtEl>
                                          <p:spTgt spid="1710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3" grpId="0" autoUpdateAnimBg="0"/>
      <p:bldP spid="171030" grpId="0" autoUpdateAnimBg="0"/>
      <p:bldP spid="17103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B78E41F-A8CB-4FEE-A782-8DAFC906312F}" type="slidenum">
              <a:rPr lang="en-US" altLang="en-US" sz="1400"/>
              <a:pPr>
                <a:spcBef>
                  <a:spcPct val="0"/>
                </a:spcBef>
                <a:buFontTx/>
                <a:buNone/>
              </a:pPr>
              <a:t>19</a:t>
            </a:fld>
            <a:endParaRPr lang="en-US" altLang="en-US" sz="1400"/>
          </a:p>
        </p:txBody>
      </p:sp>
      <p:sp>
        <p:nvSpPr>
          <p:cNvPr id="40963" name="Rectangle 2"/>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Orientation selectivity in V1:</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sp>
        <p:nvSpPr>
          <p:cNvPr id="172037" name="Text Box 5"/>
          <p:cNvSpPr txBox="1">
            <a:spLocks noChangeArrowheads="1"/>
          </p:cNvSpPr>
          <p:nvPr/>
        </p:nvSpPr>
        <p:spPr bwMode="auto">
          <a:xfrm>
            <a:off x="4572000" y="968375"/>
            <a:ext cx="41910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a:solidFill>
                  <a:schemeClr val="bg1"/>
                </a:solidFill>
                <a:latin typeface="Arial" panose="020B0604020202020204" pitchFamily="34" charset="0"/>
              </a:rPr>
              <a:t>Orientation selective neurons in V1 change their activity (i.e., their frequency for generating action potentials) depending on the orientation of a light bar projected onto the receptive Field. These Neurons, thus, represent the orientation of lines oder edges in the image.</a:t>
            </a:r>
            <a:endParaRPr lang="en-US" altLang="en-US" sz="1600">
              <a:solidFill>
                <a:schemeClr val="bg1"/>
              </a:solidFill>
              <a:latin typeface="Arial" panose="020B0604020202020204" pitchFamily="34" charset="0"/>
            </a:endParaRPr>
          </a:p>
        </p:txBody>
      </p:sp>
      <p:pic>
        <p:nvPicPr>
          <p:cNvPr id="40965" name="Picture 7" descr="ka2310b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990600"/>
            <a:ext cx="11430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6" name="Group 33"/>
          <p:cNvGrpSpPr>
            <a:grpSpLocks/>
          </p:cNvGrpSpPr>
          <p:nvPr/>
        </p:nvGrpSpPr>
        <p:grpSpPr bwMode="auto">
          <a:xfrm>
            <a:off x="7467600" y="4724400"/>
            <a:ext cx="1143000" cy="1935163"/>
            <a:chOff x="4704" y="2976"/>
            <a:chExt cx="720" cy="1219"/>
          </a:xfrm>
        </p:grpSpPr>
        <p:sp>
          <p:nvSpPr>
            <p:cNvPr id="40977" name="Text Box 18"/>
            <p:cNvSpPr txBox="1">
              <a:spLocks noChangeArrowheads="1"/>
            </p:cNvSpPr>
            <p:nvPr/>
          </p:nvSpPr>
          <p:spPr bwMode="auto">
            <a:xfrm>
              <a:off x="4704" y="401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40978" name="Text Box 19"/>
            <p:cNvSpPr txBox="1">
              <a:spLocks noChangeArrowheads="1"/>
            </p:cNvSpPr>
            <p:nvPr/>
          </p:nvSpPr>
          <p:spPr bwMode="auto">
            <a:xfrm>
              <a:off x="4704" y="3836"/>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40979" name="Text Box 20"/>
            <p:cNvSpPr txBox="1">
              <a:spLocks noChangeArrowheads="1"/>
            </p:cNvSpPr>
            <p:nvPr/>
          </p:nvSpPr>
          <p:spPr bwMode="auto">
            <a:xfrm>
              <a:off x="4704" y="3664"/>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40980" name="Text Box 21"/>
            <p:cNvSpPr txBox="1">
              <a:spLocks noChangeArrowheads="1"/>
            </p:cNvSpPr>
            <p:nvPr/>
          </p:nvSpPr>
          <p:spPr bwMode="auto">
            <a:xfrm>
              <a:off x="4704" y="3493"/>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40981" name="Text Box 22"/>
            <p:cNvSpPr txBox="1">
              <a:spLocks noChangeArrowheads="1"/>
            </p:cNvSpPr>
            <p:nvPr/>
          </p:nvSpPr>
          <p:spPr bwMode="auto">
            <a:xfrm>
              <a:off x="4704" y="3320"/>
              <a:ext cx="720" cy="185"/>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40982" name="Text Box 23"/>
            <p:cNvSpPr txBox="1">
              <a:spLocks noChangeArrowheads="1"/>
            </p:cNvSpPr>
            <p:nvPr/>
          </p:nvSpPr>
          <p:spPr bwMode="auto">
            <a:xfrm>
              <a:off x="4704" y="3148"/>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40983" name="Text Box 24"/>
            <p:cNvSpPr txBox="1">
              <a:spLocks noChangeArrowheads="1"/>
            </p:cNvSpPr>
            <p:nvPr/>
          </p:nvSpPr>
          <p:spPr bwMode="auto">
            <a:xfrm>
              <a:off x="4704" y="2976"/>
              <a:ext cx="720" cy="185"/>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grpSp>
      <p:grpSp>
        <p:nvGrpSpPr>
          <p:cNvPr id="40967" name="Group 26"/>
          <p:cNvGrpSpPr>
            <a:grpSpLocks/>
          </p:cNvGrpSpPr>
          <p:nvPr/>
        </p:nvGrpSpPr>
        <p:grpSpPr bwMode="auto">
          <a:xfrm>
            <a:off x="762000" y="1066800"/>
            <a:ext cx="1997075" cy="4038600"/>
            <a:chOff x="480" y="672"/>
            <a:chExt cx="1258" cy="2544"/>
          </a:xfrm>
        </p:grpSpPr>
        <p:pic>
          <p:nvPicPr>
            <p:cNvPr id="40975" name="Picture 6" descr="ka2310a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672"/>
              <a:ext cx="1258" cy="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6" name="Rectangle 25"/>
            <p:cNvSpPr>
              <a:spLocks noChangeArrowheads="1"/>
            </p:cNvSpPr>
            <p:nvPr/>
          </p:nvSpPr>
          <p:spPr bwMode="auto">
            <a:xfrm>
              <a:off x="816" y="672"/>
              <a:ext cx="576"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grpSp>
        <p:nvGrpSpPr>
          <p:cNvPr id="172064" name="Group 32"/>
          <p:cNvGrpSpPr>
            <a:grpSpLocks/>
          </p:cNvGrpSpPr>
          <p:nvPr/>
        </p:nvGrpSpPr>
        <p:grpSpPr bwMode="auto">
          <a:xfrm>
            <a:off x="4572000" y="2971800"/>
            <a:ext cx="4191000" cy="2282825"/>
            <a:chOff x="2880" y="1872"/>
            <a:chExt cx="2640" cy="1438"/>
          </a:xfrm>
        </p:grpSpPr>
        <p:sp>
          <p:nvSpPr>
            <p:cNvPr id="40970" name="Text Box 9"/>
            <p:cNvSpPr txBox="1">
              <a:spLocks noChangeArrowheads="1"/>
            </p:cNvSpPr>
            <p:nvPr/>
          </p:nvSpPr>
          <p:spPr bwMode="auto">
            <a:xfrm>
              <a:off x="2880" y="1872"/>
              <a:ext cx="26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a:solidFill>
                    <a:schemeClr val="bg1"/>
                  </a:solidFill>
                  <a:latin typeface="Arial" panose="020B0604020202020204" pitchFamily="34" charset="0"/>
                </a:rPr>
                <a:t>Their receptive field looks like this:</a:t>
              </a:r>
              <a:endParaRPr lang="en-US" altLang="en-US" sz="1600">
                <a:solidFill>
                  <a:schemeClr val="bg1"/>
                </a:solidFill>
                <a:latin typeface="Arial" panose="020B0604020202020204" pitchFamily="34" charset="0"/>
              </a:endParaRPr>
            </a:p>
          </p:txBody>
        </p:sp>
        <p:grpSp>
          <p:nvGrpSpPr>
            <p:cNvPr id="40971" name="Group 30"/>
            <p:cNvGrpSpPr>
              <a:grpSpLocks/>
            </p:cNvGrpSpPr>
            <p:nvPr/>
          </p:nvGrpSpPr>
          <p:grpSpPr bwMode="auto">
            <a:xfrm>
              <a:off x="2928" y="2064"/>
              <a:ext cx="1776" cy="1246"/>
              <a:chOff x="2928" y="2064"/>
              <a:chExt cx="1776" cy="1246"/>
            </a:xfrm>
          </p:grpSpPr>
          <p:pic>
            <p:nvPicPr>
              <p:cNvPr id="40972" name="Picture 8" descr="ka2310a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2064"/>
                <a:ext cx="1776" cy="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3" name="Rectangle 27"/>
              <p:cNvSpPr>
                <a:spLocks noChangeArrowheads="1"/>
              </p:cNvSpPr>
              <p:nvPr/>
            </p:nvSpPr>
            <p:spPr bwMode="auto">
              <a:xfrm>
                <a:off x="4272" y="2352"/>
                <a:ext cx="384"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40974" name="Rectangle 29"/>
              <p:cNvSpPr>
                <a:spLocks noChangeArrowheads="1"/>
              </p:cNvSpPr>
              <p:nvPr/>
            </p:nvSpPr>
            <p:spPr bwMode="auto">
              <a:xfrm>
                <a:off x="4128" y="2928"/>
                <a:ext cx="384"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grpSp>
      <p:sp>
        <p:nvSpPr>
          <p:cNvPr id="40969" name="Text Box 31"/>
          <p:cNvSpPr txBox="1">
            <a:spLocks noChangeArrowheads="1"/>
          </p:cNvSpPr>
          <p:nvPr/>
        </p:nvSpPr>
        <p:spPr bwMode="auto">
          <a:xfrm>
            <a:off x="762000" y="990600"/>
            <a:ext cx="958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stimulus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20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72064"/>
                                        </p:tgtEl>
                                        <p:attrNameLst>
                                          <p:attrName>style.visibility</p:attrName>
                                        </p:attrNameLst>
                                      </p:cBhvr>
                                      <p:to>
                                        <p:strVal val="visible"/>
                                      </p:to>
                                    </p:set>
                                    <p:animEffect transition="in" filter="dissolve">
                                      <p:cBhvr>
                                        <p:cTn id="11" dur="500"/>
                                        <p:tgtEl>
                                          <p:spTgt spid="17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863544" y="2420888"/>
            <a:ext cx="5128880" cy="3764846"/>
            <a:chOff x="1518863" y="2348880"/>
            <a:chExt cx="5128880" cy="3764846"/>
          </a:xfrm>
        </p:grpSpPr>
        <p:pic>
          <p:nvPicPr>
            <p:cNvPr id="7171" name="Picture 6" descr="rand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863" y="2348880"/>
              <a:ext cx="5128880" cy="343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7"/>
            <p:cNvSpPr>
              <a:spLocks noChangeArrowheads="1"/>
            </p:cNvSpPr>
            <p:nvPr/>
          </p:nvSpPr>
          <p:spPr bwMode="auto">
            <a:xfrm>
              <a:off x="1518863" y="5085184"/>
              <a:ext cx="5128880" cy="102854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grpSp>
      <p:sp>
        <p:nvSpPr>
          <p:cNvPr id="7173" name="Text Box 8"/>
          <p:cNvSpPr txBox="1">
            <a:spLocks noChangeArrowheads="1"/>
          </p:cNvSpPr>
          <p:nvPr/>
        </p:nvSpPr>
        <p:spPr bwMode="auto">
          <a:xfrm>
            <a:off x="1475656" y="5348733"/>
            <a:ext cx="6849043" cy="1015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GB" altLang="en-US" sz="2400" b="1" dirty="0">
                <a:solidFill>
                  <a:srgbClr val="000000"/>
                </a:solidFill>
                <a:latin typeface="HGPGothicE"/>
                <a:ea typeface="HGPGothicE"/>
                <a:cs typeface="HGPGothicE"/>
              </a:rPr>
              <a:t>I forgot to make a backup of my brain.</a:t>
            </a:r>
          </a:p>
          <a:p>
            <a:pPr eaLnBrk="1" hangingPunct="1">
              <a:spcBef>
                <a:spcPct val="50000"/>
              </a:spcBef>
            </a:pPr>
            <a:r>
              <a:rPr lang="en-GB" altLang="en-US" sz="2400" b="1" dirty="0">
                <a:solidFill>
                  <a:srgbClr val="000000"/>
                </a:solidFill>
                <a:latin typeface="HGPGothicE"/>
                <a:ea typeface="HGPGothicE"/>
                <a:cs typeface="HGPGothicE"/>
              </a:rPr>
              <a:t>All what I had learned last term is gone now.</a:t>
            </a:r>
          </a:p>
        </p:txBody>
      </p:sp>
      <p:sp>
        <p:nvSpPr>
          <p:cNvPr id="2" name="TextBox 1"/>
          <p:cNvSpPr txBox="1"/>
          <p:nvPr/>
        </p:nvSpPr>
        <p:spPr>
          <a:xfrm>
            <a:off x="217008" y="332656"/>
            <a:ext cx="8928992" cy="1631216"/>
          </a:xfrm>
          <a:prstGeom prst="rect">
            <a:avLst/>
          </a:prstGeom>
          <a:noFill/>
        </p:spPr>
        <p:txBody>
          <a:bodyPr wrap="square" rtlCol="0">
            <a:spAutoFit/>
          </a:bodyPr>
          <a:lstStyle/>
          <a:p>
            <a:r>
              <a:rPr lang="de-DE" sz="2800" b="1" dirty="0" smtClean="0"/>
              <a:t>Topics:</a:t>
            </a:r>
          </a:p>
          <a:p>
            <a:pPr marL="342900" indent="-342900">
              <a:buAutoNum type="arabicParenR"/>
            </a:pPr>
            <a:r>
              <a:rPr lang="de-DE" sz="2400" dirty="0" smtClean="0"/>
              <a:t>Brain Science </a:t>
            </a:r>
            <a:r>
              <a:rPr lang="de-DE" sz="2400" dirty="0"/>
              <a:t>B</a:t>
            </a:r>
            <a:r>
              <a:rPr lang="de-DE" sz="2400" dirty="0" smtClean="0"/>
              <a:t>ackground</a:t>
            </a:r>
          </a:p>
          <a:p>
            <a:pPr marL="342900" indent="-342900">
              <a:buAutoNum type="arabicParenR"/>
            </a:pPr>
            <a:r>
              <a:rPr lang="de-DE" sz="2400" dirty="0" smtClean="0"/>
              <a:t>General </a:t>
            </a:r>
            <a:r>
              <a:rPr lang="de-DE" sz="2400" dirty="0" err="1" smtClean="0"/>
              <a:t>Computational</a:t>
            </a:r>
            <a:r>
              <a:rPr lang="de-DE" sz="2400" dirty="0" smtClean="0"/>
              <a:t> </a:t>
            </a:r>
            <a:r>
              <a:rPr lang="de-DE" sz="2400" dirty="0" err="1" smtClean="0"/>
              <a:t>Neuroscience</a:t>
            </a:r>
            <a:r>
              <a:rPr lang="de-DE" sz="2400" dirty="0" smtClean="0"/>
              <a:t> </a:t>
            </a:r>
            <a:r>
              <a:rPr lang="de-DE" sz="2400" dirty="0" err="1" smtClean="0"/>
              <a:t>Aspects</a:t>
            </a:r>
            <a:endParaRPr lang="de-DE" sz="2400" dirty="0" smtClean="0"/>
          </a:p>
          <a:p>
            <a:pPr marL="342900" indent="-342900">
              <a:buAutoNum type="arabicParenR"/>
            </a:pPr>
            <a:r>
              <a:rPr lang="de-DE" sz="2400" dirty="0" smtClean="0"/>
              <a:t>Learning, </a:t>
            </a:r>
            <a:r>
              <a:rPr lang="de-DE" sz="2400" dirty="0" err="1" smtClean="0"/>
              <a:t>Plasticity</a:t>
            </a:r>
            <a:r>
              <a:rPr lang="de-DE" sz="2400" dirty="0" smtClean="0"/>
              <a:t> </a:t>
            </a:r>
            <a:r>
              <a:rPr lang="de-DE" sz="2400" dirty="0" err="1" smtClean="0"/>
              <a:t>and</a:t>
            </a:r>
            <a:r>
              <a:rPr lang="de-DE" sz="2400" dirty="0" smtClean="0"/>
              <a:t> </a:t>
            </a:r>
            <a:r>
              <a:rPr lang="de-DE" sz="2400" dirty="0" err="1" smtClean="0"/>
              <a:t>Behavioral</a:t>
            </a:r>
            <a:r>
              <a:rPr lang="de-DE" sz="2400" dirty="0" smtClean="0"/>
              <a:t> Control </a:t>
            </a:r>
            <a:r>
              <a:rPr lang="de-DE" sz="2400" dirty="0" err="1" smtClean="0"/>
              <a:t>of</a:t>
            </a:r>
            <a:r>
              <a:rPr lang="de-DE" sz="2400" dirty="0" smtClean="0"/>
              <a:t> </a:t>
            </a:r>
            <a:r>
              <a:rPr lang="de-DE" sz="2400" dirty="0" err="1" smtClean="0"/>
              <a:t>Autonomous</a:t>
            </a:r>
            <a:r>
              <a:rPr lang="de-DE" sz="2400" dirty="0" smtClean="0"/>
              <a:t> </a:t>
            </a:r>
            <a:r>
              <a:rPr lang="de-DE" sz="2400" dirty="0" err="1" smtClean="0"/>
              <a:t>Agents</a:t>
            </a:r>
            <a:r>
              <a:rPr lang="de-DE" sz="2400" dirty="0" smtClean="0"/>
              <a:t> </a:t>
            </a:r>
            <a:endParaRPr 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69850"/>
            <a:ext cx="9015413" cy="6718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1" name="Picture 2"/>
          <p:cNvPicPr>
            <a:picLocks noChangeAspect="1" noChangeArrowheads="1"/>
          </p:cNvPicPr>
          <p:nvPr/>
        </p:nvPicPr>
        <p:blipFill>
          <a:blip r:embed="rId4">
            <a:extLst>
              <a:ext uri="{28A0092B-C50C-407E-A947-70E740481C1C}">
                <a14:useLocalDpi xmlns:a14="http://schemas.microsoft.com/office/drawing/2010/main" val="0"/>
              </a:ext>
            </a:extLst>
          </a:blip>
          <a:srcRect l="40672" t="34340" r="4536" b="1938"/>
          <a:stretch>
            <a:fillRect/>
          </a:stretch>
        </p:blipFill>
        <p:spPr bwMode="auto">
          <a:xfrm>
            <a:off x="4514850" y="3644900"/>
            <a:ext cx="4294188" cy="2808288"/>
          </a:xfrm>
          <a:prstGeom prst="rect">
            <a:avLst/>
          </a:prstGeom>
          <a:noFill/>
          <a:ln>
            <a:noFill/>
          </a:ln>
          <a:effectLst/>
          <a:extLst>
            <a:ext uri="{909E8E84-426E-40DD-AFC4-6F175D3DCCD1}">
              <a14:hiddenFill xmlns:a14="http://schemas.microsoft.com/office/drawing/2010/main">
                <a:blipFill dpi="0" rotWithShape="0">
                  <a:blip/>
                  <a:srcRect l="40672" t="34340" r="4536" b="1938"/>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2" name="Rectangle 3"/>
          <p:cNvSpPr>
            <a:spLocks noChangeArrowheads="1"/>
          </p:cNvSpPr>
          <p:nvPr/>
        </p:nvSpPr>
        <p:spPr bwMode="auto">
          <a:xfrm>
            <a:off x="4572000" y="4724400"/>
            <a:ext cx="576263" cy="504825"/>
          </a:xfrm>
          <a:prstGeom prst="rect">
            <a:avLst/>
          </a:prstGeom>
          <a:solidFill>
            <a:srgbClr val="FFFFFF"/>
          </a:solidFill>
          <a:ln w="25560" cap="sq">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8133" name="Text Box 4"/>
          <p:cNvSpPr txBox="1">
            <a:spLocks noChangeArrowheads="1"/>
          </p:cNvSpPr>
          <p:nvPr/>
        </p:nvSpPr>
        <p:spPr bwMode="auto">
          <a:xfrm>
            <a:off x="6553200" y="6381750"/>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626520A2-61F5-45C1-A6AC-218FD8A7388B}" type="slidenum">
              <a:rPr kumimoji="0" lang="de-DE"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20</a:t>
            </a:fld>
            <a:endParaRPr kumimoji="0" lang="de-DE"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4813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2600" y="4584700"/>
            <a:ext cx="2903538" cy="8143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5" name="Text Box 6"/>
          <p:cNvSpPr txBox="1">
            <a:spLocks noChangeArrowheads="1"/>
          </p:cNvSpPr>
          <p:nvPr/>
        </p:nvSpPr>
        <p:spPr bwMode="auto">
          <a:xfrm>
            <a:off x="395288" y="908050"/>
            <a:ext cx="82804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de-DE" altLang="en-US" sz="1800" b="1"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Receptive fields </a:t>
            </a:r>
            <a:r>
              <a:rPr kumimoji="0" lang="de-DE"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(of a sensory neuron):</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de-DE"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 spatial domain in the sense organ (e.g. skin, eye) where stimulation  </a:t>
            </a:r>
          </a:p>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de-DE"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    excites or inhibits the neuron</a:t>
            </a:r>
          </a:p>
        </p:txBody>
      </p:sp>
      <p:sp>
        <p:nvSpPr>
          <p:cNvPr id="48136" name="Rectangle 7"/>
          <p:cNvSpPr>
            <a:spLocks noChangeArrowheads="1"/>
          </p:cNvSpPr>
          <p:nvPr/>
        </p:nvSpPr>
        <p:spPr bwMode="auto">
          <a:xfrm>
            <a:off x="4140200" y="2492375"/>
            <a:ext cx="4824413" cy="360363"/>
          </a:xfrm>
          <a:prstGeom prst="rect">
            <a:avLst/>
          </a:prstGeom>
          <a:solidFill>
            <a:srgbClr val="FFFFFF"/>
          </a:solidFill>
          <a:ln w="25560" cap="sq">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48137"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1817688"/>
            <a:ext cx="3838575" cy="492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8" name="Text Box 9"/>
          <p:cNvSpPr txBox="1">
            <a:spLocks noChangeArrowheads="1"/>
          </p:cNvSpPr>
          <p:nvPr/>
        </p:nvSpPr>
        <p:spPr bwMode="auto">
          <a:xfrm>
            <a:off x="5795963" y="6397625"/>
            <a:ext cx="259238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de-DE"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Kandel </a:t>
            </a:r>
            <a:r>
              <a:rPr kumimoji="0" lang="de-DE" altLang="en-US" sz="1800" b="0" i="1"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et al</a:t>
            </a:r>
            <a:r>
              <a:rPr kumimoji="0" lang="de-DE" altLang="en-US" sz="1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t>., 2000</a:t>
            </a:r>
          </a:p>
        </p:txBody>
      </p:sp>
      <p:cxnSp>
        <p:nvCxnSpPr>
          <p:cNvPr id="48139" name="AutoShape 10"/>
          <p:cNvCxnSpPr>
            <a:cxnSpLocks noChangeShapeType="1"/>
          </p:cNvCxnSpPr>
          <p:nvPr/>
        </p:nvCxnSpPr>
        <p:spPr bwMode="auto">
          <a:xfrm>
            <a:off x="4716463" y="4941888"/>
            <a:ext cx="577850" cy="1587"/>
          </a:xfrm>
          <a:prstGeom prst="straightConnector1">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8140" name="Rectangle 11"/>
          <p:cNvSpPr>
            <a:spLocks noChangeArrowheads="1"/>
          </p:cNvSpPr>
          <p:nvPr/>
        </p:nvSpPr>
        <p:spPr bwMode="auto">
          <a:xfrm>
            <a:off x="4932363" y="3213100"/>
            <a:ext cx="1368425" cy="863600"/>
          </a:xfrm>
          <a:prstGeom prst="rect">
            <a:avLst/>
          </a:prstGeom>
          <a:solidFill>
            <a:srgbClr val="FFFFFF"/>
          </a:solidFill>
          <a:ln w="25560" cap="sq">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a:pPr>
            <a:endParaRPr kumimoji="0" lang="en-US" altLang="en-US" sz="1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bwMode="auto">
          <a:xfrm>
            <a:off x="-180528" y="0"/>
            <a:ext cx="9505056" cy="908720"/>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de-DE" sz="18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kumimoji="0" lang="de-DE" sz="28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rPr>
              <a:t>The </a:t>
            </a:r>
            <a:r>
              <a:rPr kumimoji="0" lang="de-DE" sz="2800" b="0" i="0" u="none" strike="noStrike" cap="none" normalizeH="0" baseline="0" dirty="0" err="1" smtClean="0">
                <a:ln>
                  <a:noFill/>
                </a:ln>
                <a:solidFill>
                  <a:srgbClr val="FF0000"/>
                </a:solidFill>
                <a:effectLst/>
                <a:latin typeface="Arial" panose="020B0604020202020204" pitchFamily="34" charset="0"/>
                <a:cs typeface="Arial" panose="020B0604020202020204" pitchFamily="34" charset="0"/>
              </a:rPr>
              <a:t>concept</a:t>
            </a:r>
            <a:r>
              <a:rPr kumimoji="0" lang="de-DE" sz="28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rPr>
              <a:t> </a:t>
            </a:r>
            <a:r>
              <a:rPr kumimoji="0" lang="de-DE" sz="2800" b="0" i="0" u="none" strike="noStrike" cap="none" normalizeH="0" dirty="0" smtClean="0">
                <a:ln>
                  <a:noFill/>
                </a:ln>
                <a:solidFill>
                  <a:srgbClr val="FF0000"/>
                </a:solidFill>
                <a:effectLst/>
                <a:latin typeface="Arial" panose="020B0604020202020204" pitchFamily="34" charset="0"/>
                <a:cs typeface="Arial" panose="020B0604020202020204" pitchFamily="34" charset="0"/>
              </a:rPr>
              <a:t> </a:t>
            </a:r>
            <a:r>
              <a:rPr kumimoji="0" lang="de-DE" sz="2800" b="0" i="0" u="none" strike="noStrike" cap="none" normalizeH="0" dirty="0" err="1" smtClean="0">
                <a:ln>
                  <a:noFill/>
                </a:ln>
                <a:solidFill>
                  <a:srgbClr val="FF0000"/>
                </a:solidFill>
                <a:effectLst/>
                <a:latin typeface="Arial" panose="020B0604020202020204" pitchFamily="34" charset="0"/>
                <a:cs typeface="Arial" panose="020B0604020202020204" pitchFamily="34" charset="0"/>
              </a:rPr>
              <a:t>of</a:t>
            </a:r>
            <a:r>
              <a:rPr kumimoji="0" lang="de-DE" sz="2800" b="0" i="0" u="none" strike="noStrike" cap="none" normalizeH="0" dirty="0" smtClean="0">
                <a:ln>
                  <a:noFill/>
                </a:ln>
                <a:solidFill>
                  <a:srgbClr val="FF0000"/>
                </a:solidFill>
                <a:effectLst/>
                <a:latin typeface="Arial" panose="020B0604020202020204" pitchFamily="34" charset="0"/>
                <a:cs typeface="Arial" panose="020B0604020202020204" pitchFamily="34" charset="0"/>
              </a:rPr>
              <a:t> a </a:t>
            </a:r>
            <a:r>
              <a:rPr kumimoji="0" lang="de-DE" sz="2800" b="0" i="0" u="none" strike="noStrike" cap="none" normalizeH="0" dirty="0" err="1" smtClean="0">
                <a:ln>
                  <a:noFill/>
                </a:ln>
                <a:solidFill>
                  <a:srgbClr val="FF0000"/>
                </a:solidFill>
                <a:effectLst/>
                <a:latin typeface="Arial" panose="020B0604020202020204" pitchFamily="34" charset="0"/>
                <a:cs typeface="Arial" panose="020B0604020202020204" pitchFamily="34" charset="0"/>
              </a:rPr>
              <a:t>receptive</a:t>
            </a:r>
            <a:r>
              <a:rPr kumimoji="0" lang="de-DE" sz="2800" b="0" i="0" u="none" strike="noStrike" cap="none" normalizeH="0" dirty="0" smtClean="0">
                <a:ln>
                  <a:noFill/>
                </a:ln>
                <a:solidFill>
                  <a:srgbClr val="FF0000"/>
                </a:solidFill>
                <a:effectLst/>
                <a:latin typeface="Arial" panose="020B0604020202020204" pitchFamily="34" charset="0"/>
                <a:cs typeface="Arial" panose="020B0604020202020204" pitchFamily="34" charset="0"/>
              </a:rPr>
              <a:t> </a:t>
            </a:r>
            <a:r>
              <a:rPr kumimoji="0" lang="de-DE" sz="2800" b="0" i="0" u="none" strike="noStrike" cap="none" normalizeH="0" dirty="0" err="1" smtClean="0">
                <a:ln>
                  <a:noFill/>
                </a:ln>
                <a:solidFill>
                  <a:srgbClr val="FF0000"/>
                </a:solidFill>
                <a:effectLst/>
                <a:latin typeface="Arial" panose="020B0604020202020204" pitchFamily="34" charset="0"/>
                <a:cs typeface="Arial" panose="020B0604020202020204" pitchFamily="34" charset="0"/>
              </a:rPr>
              <a:t>field</a:t>
            </a:r>
            <a:endParaRPr kumimoji="0" lang="en-US" sz="28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2624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1"/>
          <p:cNvSpPr txBox="1">
            <a:spLocks noChangeArrowheads="1"/>
          </p:cNvSpPr>
          <p:nvPr/>
        </p:nvSpPr>
        <p:spPr bwMode="auto">
          <a:xfrm>
            <a:off x="6553200" y="6356350"/>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cs typeface="Arial" panose="020B0604020202020204" pitchFamily="34" charset="0"/>
              </a:defRPr>
            </a:lvl9pPr>
          </a:lstStyle>
          <a:p>
            <a:pPr marL="0" marR="0" lvl="0" indent="0" algn="r"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A25088AE-6D5E-403A-80D7-BB79E495C1A7}" type="slidenum">
              <a:rPr kumimoji="0" lang="de-DE"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21</a:t>
            </a:fld>
            <a:endParaRPr kumimoji="0" lang="de-DE"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Arial" panose="020B0604020202020204" pitchFamily="34" charset="0"/>
            </a:endParaRPr>
          </a:p>
        </p:txBody>
      </p:sp>
      <p:pic>
        <p:nvPicPr>
          <p:cNvPr id="5017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4443413"/>
            <a:ext cx="2903538" cy="8143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18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 y="69850"/>
            <a:ext cx="9015413" cy="6718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18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990600"/>
            <a:ext cx="8786813" cy="5603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18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1676400"/>
            <a:ext cx="3838575" cy="492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183"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43375" y="1960563"/>
            <a:ext cx="4848225" cy="4287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184"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3956050"/>
            <a:ext cx="2346325" cy="615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Rectangle 11"/>
          <p:cNvSpPr/>
          <p:nvPr/>
        </p:nvSpPr>
        <p:spPr bwMode="auto">
          <a:xfrm>
            <a:off x="-180528" y="0"/>
            <a:ext cx="9505056" cy="908720"/>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de-DE" sz="18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kumimoji="0" lang="de-DE" sz="28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rPr>
              <a:t>The </a:t>
            </a:r>
            <a:r>
              <a:rPr kumimoji="0" lang="de-DE" sz="2800" b="0" i="0" u="none" strike="noStrike" cap="none" normalizeH="0" baseline="0" dirty="0" err="1" smtClean="0">
                <a:ln>
                  <a:noFill/>
                </a:ln>
                <a:solidFill>
                  <a:srgbClr val="FF0000"/>
                </a:solidFill>
                <a:effectLst/>
                <a:latin typeface="Arial" panose="020B0604020202020204" pitchFamily="34" charset="0"/>
                <a:cs typeface="Arial" panose="020B0604020202020204" pitchFamily="34" charset="0"/>
              </a:rPr>
              <a:t>concept</a:t>
            </a:r>
            <a:r>
              <a:rPr kumimoji="0" lang="de-DE" sz="28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rPr>
              <a:t> </a:t>
            </a:r>
            <a:r>
              <a:rPr kumimoji="0" lang="de-DE" sz="2800" b="0" i="0" u="none" strike="noStrike" cap="none" normalizeH="0" dirty="0" smtClean="0">
                <a:ln>
                  <a:noFill/>
                </a:ln>
                <a:solidFill>
                  <a:srgbClr val="FF0000"/>
                </a:solidFill>
                <a:effectLst/>
                <a:latin typeface="Arial" panose="020B0604020202020204" pitchFamily="34" charset="0"/>
                <a:cs typeface="Arial" panose="020B0604020202020204" pitchFamily="34" charset="0"/>
              </a:rPr>
              <a:t> </a:t>
            </a:r>
            <a:r>
              <a:rPr kumimoji="0" lang="de-DE" sz="2800" b="0" i="0" u="none" strike="noStrike" cap="none" normalizeH="0" dirty="0" err="1" smtClean="0">
                <a:ln>
                  <a:noFill/>
                </a:ln>
                <a:solidFill>
                  <a:srgbClr val="FF0000"/>
                </a:solidFill>
                <a:effectLst/>
                <a:latin typeface="Arial" panose="020B0604020202020204" pitchFamily="34" charset="0"/>
                <a:cs typeface="Arial" panose="020B0604020202020204" pitchFamily="34" charset="0"/>
              </a:rPr>
              <a:t>of</a:t>
            </a:r>
            <a:r>
              <a:rPr kumimoji="0" lang="de-DE" sz="2800" b="0" i="0" u="none" strike="noStrike" cap="none" normalizeH="0" dirty="0" smtClean="0">
                <a:ln>
                  <a:noFill/>
                </a:ln>
                <a:solidFill>
                  <a:srgbClr val="FF0000"/>
                </a:solidFill>
                <a:effectLst/>
                <a:latin typeface="Arial" panose="020B0604020202020204" pitchFamily="34" charset="0"/>
                <a:cs typeface="Arial" panose="020B0604020202020204" pitchFamily="34" charset="0"/>
              </a:rPr>
              <a:t> a </a:t>
            </a:r>
            <a:r>
              <a:rPr kumimoji="0" lang="de-DE" sz="2800" b="0" i="0" u="none" strike="noStrike" cap="none" normalizeH="0" dirty="0" err="1" smtClean="0">
                <a:ln>
                  <a:noFill/>
                </a:ln>
                <a:solidFill>
                  <a:srgbClr val="FF0000"/>
                </a:solidFill>
                <a:effectLst/>
                <a:latin typeface="Arial" panose="020B0604020202020204" pitchFamily="34" charset="0"/>
                <a:cs typeface="Arial" panose="020B0604020202020204" pitchFamily="34" charset="0"/>
              </a:rPr>
              <a:t>receptive</a:t>
            </a:r>
            <a:r>
              <a:rPr kumimoji="0" lang="de-DE" sz="2800" b="0" i="0" u="none" strike="noStrike" cap="none" normalizeH="0" dirty="0" smtClean="0">
                <a:ln>
                  <a:noFill/>
                </a:ln>
                <a:solidFill>
                  <a:srgbClr val="FF0000"/>
                </a:solidFill>
                <a:effectLst/>
                <a:latin typeface="Arial" panose="020B0604020202020204" pitchFamily="34" charset="0"/>
                <a:cs typeface="Arial" panose="020B0604020202020204" pitchFamily="34" charset="0"/>
              </a:rPr>
              <a:t> </a:t>
            </a:r>
            <a:r>
              <a:rPr kumimoji="0" lang="de-DE" sz="2800" b="0" i="0" u="none" strike="noStrike" cap="none" normalizeH="0" dirty="0" err="1" smtClean="0">
                <a:ln>
                  <a:noFill/>
                </a:ln>
                <a:solidFill>
                  <a:srgbClr val="FF0000"/>
                </a:solidFill>
                <a:effectLst/>
                <a:latin typeface="Arial" panose="020B0604020202020204" pitchFamily="34" charset="0"/>
                <a:cs typeface="Arial" panose="020B0604020202020204" pitchFamily="34" charset="0"/>
              </a:rPr>
              <a:t>field</a:t>
            </a:r>
            <a:endParaRPr kumimoji="0" lang="en-US" sz="2800" b="0"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00123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B78E41F-A8CB-4FEE-A782-8DAFC906312F}" type="slidenum">
              <a:rPr lang="en-US" altLang="en-US" sz="1400"/>
              <a:pPr>
                <a:spcBef>
                  <a:spcPct val="0"/>
                </a:spcBef>
                <a:buFontTx/>
                <a:buNone/>
              </a:pPr>
              <a:t>22</a:t>
            </a:fld>
            <a:endParaRPr lang="en-US" altLang="en-US" sz="1400"/>
          </a:p>
        </p:txBody>
      </p:sp>
      <p:sp>
        <p:nvSpPr>
          <p:cNvPr id="40963" name="Rectangle 2"/>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Orientation selectivity in V1:</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sp>
        <p:nvSpPr>
          <p:cNvPr id="172037" name="Text Box 5"/>
          <p:cNvSpPr txBox="1">
            <a:spLocks noChangeArrowheads="1"/>
          </p:cNvSpPr>
          <p:nvPr/>
        </p:nvSpPr>
        <p:spPr bwMode="auto">
          <a:xfrm>
            <a:off x="4572000" y="968375"/>
            <a:ext cx="41910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a:solidFill>
                  <a:schemeClr val="bg1"/>
                </a:solidFill>
                <a:latin typeface="Arial" panose="020B0604020202020204" pitchFamily="34" charset="0"/>
              </a:rPr>
              <a:t>Orientation selective neurons in V1 change their activity (i.e., their frequency for generating action potentials) depending on the orientation of a light bar projected onto the receptive Field. These Neurons, thus, represent the orientation of lines oder edges in the image.</a:t>
            </a:r>
            <a:endParaRPr lang="en-US" altLang="en-US" sz="1600">
              <a:solidFill>
                <a:schemeClr val="bg1"/>
              </a:solidFill>
              <a:latin typeface="Arial" panose="020B0604020202020204" pitchFamily="34" charset="0"/>
            </a:endParaRPr>
          </a:p>
        </p:txBody>
      </p:sp>
      <p:pic>
        <p:nvPicPr>
          <p:cNvPr id="40965" name="Picture 7" descr="ka2310b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990600"/>
            <a:ext cx="11430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6" name="Group 33"/>
          <p:cNvGrpSpPr>
            <a:grpSpLocks/>
          </p:cNvGrpSpPr>
          <p:nvPr/>
        </p:nvGrpSpPr>
        <p:grpSpPr bwMode="auto">
          <a:xfrm>
            <a:off x="7467600" y="4724400"/>
            <a:ext cx="1143000" cy="1935163"/>
            <a:chOff x="4704" y="2976"/>
            <a:chExt cx="720" cy="1219"/>
          </a:xfrm>
        </p:grpSpPr>
        <p:sp>
          <p:nvSpPr>
            <p:cNvPr id="40977" name="Text Box 18"/>
            <p:cNvSpPr txBox="1">
              <a:spLocks noChangeArrowheads="1"/>
            </p:cNvSpPr>
            <p:nvPr/>
          </p:nvSpPr>
          <p:spPr bwMode="auto">
            <a:xfrm>
              <a:off x="4704" y="401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40978" name="Text Box 19"/>
            <p:cNvSpPr txBox="1">
              <a:spLocks noChangeArrowheads="1"/>
            </p:cNvSpPr>
            <p:nvPr/>
          </p:nvSpPr>
          <p:spPr bwMode="auto">
            <a:xfrm>
              <a:off x="4704" y="3836"/>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40979" name="Text Box 20"/>
            <p:cNvSpPr txBox="1">
              <a:spLocks noChangeArrowheads="1"/>
            </p:cNvSpPr>
            <p:nvPr/>
          </p:nvSpPr>
          <p:spPr bwMode="auto">
            <a:xfrm>
              <a:off x="4704" y="3664"/>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40980" name="Text Box 21"/>
            <p:cNvSpPr txBox="1">
              <a:spLocks noChangeArrowheads="1"/>
            </p:cNvSpPr>
            <p:nvPr/>
          </p:nvSpPr>
          <p:spPr bwMode="auto">
            <a:xfrm>
              <a:off x="4704" y="3493"/>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40981" name="Text Box 22"/>
            <p:cNvSpPr txBox="1">
              <a:spLocks noChangeArrowheads="1"/>
            </p:cNvSpPr>
            <p:nvPr/>
          </p:nvSpPr>
          <p:spPr bwMode="auto">
            <a:xfrm>
              <a:off x="4704" y="3320"/>
              <a:ext cx="720" cy="185"/>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40982" name="Text Box 23"/>
            <p:cNvSpPr txBox="1">
              <a:spLocks noChangeArrowheads="1"/>
            </p:cNvSpPr>
            <p:nvPr/>
          </p:nvSpPr>
          <p:spPr bwMode="auto">
            <a:xfrm>
              <a:off x="4704" y="3148"/>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40983" name="Text Box 24"/>
            <p:cNvSpPr txBox="1">
              <a:spLocks noChangeArrowheads="1"/>
            </p:cNvSpPr>
            <p:nvPr/>
          </p:nvSpPr>
          <p:spPr bwMode="auto">
            <a:xfrm>
              <a:off x="4704" y="2976"/>
              <a:ext cx="720" cy="185"/>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grpSp>
      <p:grpSp>
        <p:nvGrpSpPr>
          <p:cNvPr id="40967" name="Group 26"/>
          <p:cNvGrpSpPr>
            <a:grpSpLocks/>
          </p:cNvGrpSpPr>
          <p:nvPr/>
        </p:nvGrpSpPr>
        <p:grpSpPr bwMode="auto">
          <a:xfrm>
            <a:off x="762000" y="1066800"/>
            <a:ext cx="1997075" cy="4038600"/>
            <a:chOff x="480" y="672"/>
            <a:chExt cx="1258" cy="2544"/>
          </a:xfrm>
        </p:grpSpPr>
        <p:pic>
          <p:nvPicPr>
            <p:cNvPr id="40975" name="Picture 6" descr="ka2310a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672"/>
              <a:ext cx="1258" cy="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6" name="Rectangle 25"/>
            <p:cNvSpPr>
              <a:spLocks noChangeArrowheads="1"/>
            </p:cNvSpPr>
            <p:nvPr/>
          </p:nvSpPr>
          <p:spPr bwMode="auto">
            <a:xfrm>
              <a:off x="816" y="672"/>
              <a:ext cx="576"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grpSp>
        <p:nvGrpSpPr>
          <p:cNvPr id="172064" name="Group 32"/>
          <p:cNvGrpSpPr>
            <a:grpSpLocks/>
          </p:cNvGrpSpPr>
          <p:nvPr/>
        </p:nvGrpSpPr>
        <p:grpSpPr bwMode="auto">
          <a:xfrm>
            <a:off x="4572000" y="2971800"/>
            <a:ext cx="4191000" cy="2282825"/>
            <a:chOff x="2880" y="1872"/>
            <a:chExt cx="2640" cy="1438"/>
          </a:xfrm>
        </p:grpSpPr>
        <p:sp>
          <p:nvSpPr>
            <p:cNvPr id="40970" name="Text Box 9"/>
            <p:cNvSpPr txBox="1">
              <a:spLocks noChangeArrowheads="1"/>
            </p:cNvSpPr>
            <p:nvPr/>
          </p:nvSpPr>
          <p:spPr bwMode="auto">
            <a:xfrm>
              <a:off x="2880" y="1872"/>
              <a:ext cx="26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a:solidFill>
                    <a:schemeClr val="bg1"/>
                  </a:solidFill>
                  <a:latin typeface="Arial" panose="020B0604020202020204" pitchFamily="34" charset="0"/>
                </a:rPr>
                <a:t>Their receptive field looks like this:</a:t>
              </a:r>
              <a:endParaRPr lang="en-US" altLang="en-US" sz="1600">
                <a:solidFill>
                  <a:schemeClr val="bg1"/>
                </a:solidFill>
                <a:latin typeface="Arial" panose="020B0604020202020204" pitchFamily="34" charset="0"/>
              </a:endParaRPr>
            </a:p>
          </p:txBody>
        </p:sp>
        <p:grpSp>
          <p:nvGrpSpPr>
            <p:cNvPr id="40971" name="Group 30"/>
            <p:cNvGrpSpPr>
              <a:grpSpLocks/>
            </p:cNvGrpSpPr>
            <p:nvPr/>
          </p:nvGrpSpPr>
          <p:grpSpPr bwMode="auto">
            <a:xfrm>
              <a:off x="2928" y="2064"/>
              <a:ext cx="1776" cy="1246"/>
              <a:chOff x="2928" y="2064"/>
              <a:chExt cx="1776" cy="1246"/>
            </a:xfrm>
          </p:grpSpPr>
          <p:pic>
            <p:nvPicPr>
              <p:cNvPr id="40972" name="Picture 8" descr="ka2310a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2064"/>
                <a:ext cx="1776" cy="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3" name="Rectangle 27"/>
              <p:cNvSpPr>
                <a:spLocks noChangeArrowheads="1"/>
              </p:cNvSpPr>
              <p:nvPr/>
            </p:nvSpPr>
            <p:spPr bwMode="auto">
              <a:xfrm>
                <a:off x="4272" y="2352"/>
                <a:ext cx="384"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40974" name="Rectangle 29"/>
              <p:cNvSpPr>
                <a:spLocks noChangeArrowheads="1"/>
              </p:cNvSpPr>
              <p:nvPr/>
            </p:nvSpPr>
            <p:spPr bwMode="auto">
              <a:xfrm>
                <a:off x="4128" y="2928"/>
                <a:ext cx="384"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grpSp>
      <p:sp>
        <p:nvSpPr>
          <p:cNvPr id="40969" name="Text Box 31"/>
          <p:cNvSpPr txBox="1">
            <a:spLocks noChangeArrowheads="1"/>
          </p:cNvSpPr>
          <p:nvPr/>
        </p:nvSpPr>
        <p:spPr bwMode="auto">
          <a:xfrm>
            <a:off x="762000" y="990600"/>
            <a:ext cx="958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stimulus</a:t>
            </a:r>
          </a:p>
        </p:txBody>
      </p:sp>
      <p:sp>
        <p:nvSpPr>
          <p:cNvPr id="2" name="Rectangle 1"/>
          <p:cNvSpPr/>
          <p:nvPr/>
        </p:nvSpPr>
        <p:spPr bwMode="auto">
          <a:xfrm>
            <a:off x="4572000" y="3276600"/>
            <a:ext cx="2664296" cy="2014538"/>
          </a:xfrm>
          <a:prstGeom prst="rect">
            <a:avLst/>
          </a:prstGeom>
          <a:noFill/>
          <a:ln w="76200" cap="flat" cmpd="sng" algn="ctr">
            <a:solidFill>
              <a:srgbClr val="FF33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3213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47A9A267-A3DA-4007-89FF-D2759A0778E9}" type="slidenum">
              <a:rPr lang="en-US" altLang="en-US" sz="1400"/>
              <a:pPr>
                <a:spcBef>
                  <a:spcPct val="0"/>
                </a:spcBef>
                <a:buFontTx/>
                <a:buNone/>
              </a:pPr>
              <a:t>23</a:t>
            </a:fld>
            <a:endParaRPr lang="en-US" altLang="en-US" sz="1400"/>
          </a:p>
        </p:txBody>
      </p:sp>
      <p:sp>
        <p:nvSpPr>
          <p:cNvPr id="44035" name="Rectangle 2"/>
          <p:cNvSpPr>
            <a:spLocks noGrp="1" noChangeArrowheads="1"/>
          </p:cNvSpPr>
          <p:nvPr>
            <p:ph type="title"/>
          </p:nvPr>
        </p:nvSpPr>
        <p:spPr>
          <a:xfrm>
            <a:off x="381000" y="381000"/>
            <a:ext cx="4267200" cy="495300"/>
          </a:xfrm>
        </p:spPr>
        <p:txBody>
          <a:bodyPr/>
          <a:lstStyle/>
          <a:p>
            <a:pPr algn="l"/>
            <a:r>
              <a:rPr lang="de-DE" altLang="en-US" sz="2000" i="1" smtClean="0">
                <a:solidFill>
                  <a:schemeClr val="bg1"/>
                </a:solidFill>
                <a:latin typeface="Arial" panose="020B0604020202020204" pitchFamily="34" charset="0"/>
              </a:rPr>
              <a:t>Superpositioning of maps in V1:</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pic>
        <p:nvPicPr>
          <p:cNvPr id="44036" name="Picture 13" descr="du18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371600"/>
            <a:ext cx="3916363"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4" name="Text Box 14"/>
          <p:cNvSpPr txBox="1">
            <a:spLocks noChangeArrowheads="1"/>
          </p:cNvSpPr>
          <p:nvPr/>
        </p:nvSpPr>
        <p:spPr bwMode="auto">
          <a:xfrm>
            <a:off x="4572000" y="457200"/>
            <a:ext cx="35052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a:solidFill>
                  <a:schemeClr val="bg1"/>
                </a:solidFill>
                <a:latin typeface="Arial" panose="020B0604020202020204" pitchFamily="34" charset="0"/>
              </a:rPr>
              <a:t>Thus, neurons in V1 are orientation selective. They are, however, also selective for retinal position and ocular dominance as well as for color and motion. These are called „features“. The neurons are therefore akin to „feature-detectors“.</a:t>
            </a:r>
            <a:endParaRPr lang="en-US" altLang="en-US" sz="1600">
              <a:solidFill>
                <a:schemeClr val="bg1"/>
              </a:solidFill>
              <a:latin typeface="Arial" panose="020B0604020202020204" pitchFamily="34" charset="0"/>
            </a:endParaRPr>
          </a:p>
        </p:txBody>
      </p:sp>
      <p:sp>
        <p:nvSpPr>
          <p:cNvPr id="184343" name="Text Box 23"/>
          <p:cNvSpPr txBox="1">
            <a:spLocks noChangeArrowheads="1"/>
          </p:cNvSpPr>
          <p:nvPr/>
        </p:nvSpPr>
        <p:spPr bwMode="auto">
          <a:xfrm>
            <a:off x="4572000" y="2466975"/>
            <a:ext cx="35052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a:solidFill>
                  <a:schemeClr val="bg1"/>
                </a:solidFill>
                <a:latin typeface="Arial" panose="020B0604020202020204" pitchFamily="34" charset="0"/>
              </a:rPr>
              <a:t>For each of these parameter there exists a topographic map.</a:t>
            </a:r>
            <a:endParaRPr lang="en-US" altLang="en-US" sz="1600">
              <a:solidFill>
                <a:schemeClr val="bg1"/>
              </a:solidFill>
              <a:latin typeface="Arial" panose="020B0604020202020204" pitchFamily="34" charset="0"/>
            </a:endParaRPr>
          </a:p>
        </p:txBody>
      </p:sp>
      <p:sp>
        <p:nvSpPr>
          <p:cNvPr id="184344" name="Text Box 24"/>
          <p:cNvSpPr txBox="1">
            <a:spLocks noChangeArrowheads="1"/>
          </p:cNvSpPr>
          <p:nvPr/>
        </p:nvSpPr>
        <p:spPr bwMode="auto">
          <a:xfrm>
            <a:off x="4572000" y="3394075"/>
            <a:ext cx="35052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a:solidFill>
                  <a:schemeClr val="bg1"/>
                </a:solidFill>
                <a:latin typeface="Arial" panose="020B0604020202020204" pitchFamily="34" charset="0"/>
              </a:rPr>
              <a:t>These maps co-exist and are superimposed onto each other. In this way at every location in the cortex one finds a neuron which encodes a certain „feature“. This principle is called „full coverage“.</a:t>
            </a:r>
            <a:endParaRPr lang="en-US" altLang="en-US" sz="1600">
              <a:solidFill>
                <a:schemeClr val="bg1"/>
              </a:solidFill>
              <a:latin typeface="Arial" panose="020B0604020202020204" pitchFamily="34" charset="0"/>
            </a:endParaRPr>
          </a:p>
        </p:txBody>
      </p:sp>
      <p:grpSp>
        <p:nvGrpSpPr>
          <p:cNvPr id="44040" name="Group 32"/>
          <p:cNvGrpSpPr>
            <a:grpSpLocks/>
          </p:cNvGrpSpPr>
          <p:nvPr/>
        </p:nvGrpSpPr>
        <p:grpSpPr bwMode="auto">
          <a:xfrm>
            <a:off x="7848600" y="4724400"/>
            <a:ext cx="1143000" cy="1935163"/>
            <a:chOff x="4944" y="2976"/>
            <a:chExt cx="720" cy="1219"/>
          </a:xfrm>
        </p:grpSpPr>
        <p:sp>
          <p:nvSpPr>
            <p:cNvPr id="44041" name="Text Box 25"/>
            <p:cNvSpPr txBox="1">
              <a:spLocks noChangeArrowheads="1"/>
            </p:cNvSpPr>
            <p:nvPr/>
          </p:nvSpPr>
          <p:spPr bwMode="auto">
            <a:xfrm>
              <a:off x="4944" y="401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44042" name="Text Box 26"/>
            <p:cNvSpPr txBox="1">
              <a:spLocks noChangeArrowheads="1"/>
            </p:cNvSpPr>
            <p:nvPr/>
          </p:nvSpPr>
          <p:spPr bwMode="auto">
            <a:xfrm>
              <a:off x="4944" y="3836"/>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44043" name="Text Box 27"/>
            <p:cNvSpPr txBox="1">
              <a:spLocks noChangeArrowheads="1"/>
            </p:cNvSpPr>
            <p:nvPr/>
          </p:nvSpPr>
          <p:spPr bwMode="auto">
            <a:xfrm>
              <a:off x="4944" y="3664"/>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44044" name="Text Box 28"/>
            <p:cNvSpPr txBox="1">
              <a:spLocks noChangeArrowheads="1"/>
            </p:cNvSpPr>
            <p:nvPr/>
          </p:nvSpPr>
          <p:spPr bwMode="auto">
            <a:xfrm>
              <a:off x="4944" y="3493"/>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44045" name="Text Box 29"/>
            <p:cNvSpPr txBox="1">
              <a:spLocks noChangeArrowheads="1"/>
            </p:cNvSpPr>
            <p:nvPr/>
          </p:nvSpPr>
          <p:spPr bwMode="auto">
            <a:xfrm>
              <a:off x="4944" y="3320"/>
              <a:ext cx="720" cy="185"/>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44046" name="Text Box 30"/>
            <p:cNvSpPr txBox="1">
              <a:spLocks noChangeArrowheads="1"/>
            </p:cNvSpPr>
            <p:nvPr/>
          </p:nvSpPr>
          <p:spPr bwMode="auto">
            <a:xfrm>
              <a:off x="4944" y="3148"/>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44047" name="Text Box 31"/>
            <p:cNvSpPr txBox="1">
              <a:spLocks noChangeArrowheads="1"/>
            </p:cNvSpPr>
            <p:nvPr/>
          </p:nvSpPr>
          <p:spPr bwMode="auto">
            <a:xfrm>
              <a:off x="4944" y="2976"/>
              <a:ext cx="720" cy="185"/>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4334"/>
                                        </p:tgtEl>
                                        <p:attrNameLst>
                                          <p:attrName>style.visibility</p:attrName>
                                        </p:attrNameLst>
                                      </p:cBhvr>
                                      <p:to>
                                        <p:strVal val="visible"/>
                                      </p:to>
                                    </p:set>
                                    <p:anim calcmode="lin" valueType="num">
                                      <p:cBhvr additive="base">
                                        <p:cTn id="7" dur="500" fill="hold"/>
                                        <p:tgtEl>
                                          <p:spTgt spid="184334"/>
                                        </p:tgtEl>
                                        <p:attrNameLst>
                                          <p:attrName>ppt_x</p:attrName>
                                        </p:attrNameLst>
                                      </p:cBhvr>
                                      <p:tavLst>
                                        <p:tav tm="0">
                                          <p:val>
                                            <p:strVal val="1+#ppt_w/2"/>
                                          </p:val>
                                        </p:tav>
                                        <p:tav tm="100000">
                                          <p:val>
                                            <p:strVal val="#ppt_x"/>
                                          </p:val>
                                        </p:tav>
                                      </p:tavLst>
                                    </p:anim>
                                    <p:anim calcmode="lin" valueType="num">
                                      <p:cBhvr additive="base">
                                        <p:cTn id="8" dur="500" fill="hold"/>
                                        <p:tgtEl>
                                          <p:spTgt spid="1843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4343"/>
                                        </p:tgtEl>
                                        <p:attrNameLst>
                                          <p:attrName>style.visibility</p:attrName>
                                        </p:attrNameLst>
                                      </p:cBhvr>
                                      <p:to>
                                        <p:strVal val="visible"/>
                                      </p:to>
                                    </p:set>
                                    <p:anim calcmode="lin" valueType="num">
                                      <p:cBhvr additive="base">
                                        <p:cTn id="13" dur="500" fill="hold"/>
                                        <p:tgtEl>
                                          <p:spTgt spid="184343"/>
                                        </p:tgtEl>
                                        <p:attrNameLst>
                                          <p:attrName>ppt_x</p:attrName>
                                        </p:attrNameLst>
                                      </p:cBhvr>
                                      <p:tavLst>
                                        <p:tav tm="0">
                                          <p:val>
                                            <p:strVal val="1+#ppt_w/2"/>
                                          </p:val>
                                        </p:tav>
                                        <p:tav tm="100000">
                                          <p:val>
                                            <p:strVal val="#ppt_x"/>
                                          </p:val>
                                        </p:tav>
                                      </p:tavLst>
                                    </p:anim>
                                    <p:anim calcmode="lin" valueType="num">
                                      <p:cBhvr additive="base">
                                        <p:cTn id="14" dur="500" fill="hold"/>
                                        <p:tgtEl>
                                          <p:spTgt spid="18434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44"/>
                                        </p:tgtEl>
                                        <p:attrNameLst>
                                          <p:attrName>style.visibility</p:attrName>
                                        </p:attrNameLst>
                                      </p:cBhvr>
                                      <p:to>
                                        <p:strVal val="visible"/>
                                      </p:to>
                                    </p:set>
                                    <p:anim calcmode="lin" valueType="num">
                                      <p:cBhvr additive="base">
                                        <p:cTn id="19" dur="500" fill="hold"/>
                                        <p:tgtEl>
                                          <p:spTgt spid="184344"/>
                                        </p:tgtEl>
                                        <p:attrNameLst>
                                          <p:attrName>ppt_x</p:attrName>
                                        </p:attrNameLst>
                                      </p:cBhvr>
                                      <p:tavLst>
                                        <p:tav tm="0">
                                          <p:val>
                                            <p:strVal val="#ppt_x"/>
                                          </p:val>
                                        </p:tav>
                                        <p:tav tm="100000">
                                          <p:val>
                                            <p:strVal val="#ppt_x"/>
                                          </p:val>
                                        </p:tav>
                                      </p:tavLst>
                                    </p:anim>
                                    <p:anim calcmode="lin" valueType="num">
                                      <p:cBhvr additive="base">
                                        <p:cTn id="20" dur="500" fill="hold"/>
                                        <p:tgtEl>
                                          <p:spTgt spid="1843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4" grpId="0" autoUpdateAnimBg="0"/>
      <p:bldP spid="184343" grpId="0" autoUpdateAnimBg="0"/>
      <p:bldP spid="18434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3E85D98-625C-4CB6-BF7E-7B5423341D2F}" type="slidenum">
              <a:rPr lang="en-US" altLang="en-US" sz="1400"/>
              <a:pPr>
                <a:spcBef>
                  <a:spcPct val="0"/>
                </a:spcBef>
                <a:buFontTx/>
                <a:buNone/>
              </a:pPr>
              <a:t>24</a:t>
            </a:fld>
            <a:endParaRPr lang="en-US" altLang="en-US" sz="1400"/>
          </a:p>
        </p:txBody>
      </p:sp>
      <p:sp>
        <p:nvSpPr>
          <p:cNvPr id="46083" name="Rectangle 2"/>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Local Circuits in V1:</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pic>
        <p:nvPicPr>
          <p:cNvPr id="46084" name="Picture 6" descr="ka2310b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990600"/>
            <a:ext cx="11430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8"/>
          <p:cNvSpPr txBox="1">
            <a:spLocks noChangeArrowheads="1"/>
          </p:cNvSpPr>
          <p:nvPr/>
        </p:nvSpPr>
        <p:spPr bwMode="auto">
          <a:xfrm>
            <a:off x="2743200" y="2438400"/>
            <a:ext cx="2971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b="1">
                <a:solidFill>
                  <a:schemeClr val="bg1"/>
                </a:solidFill>
                <a:latin typeface="Arial" panose="020B0604020202020204" pitchFamily="34" charset="0"/>
              </a:rPr>
              <a:t>Selectivity is generated by specific connections</a:t>
            </a:r>
            <a:endParaRPr lang="en-US" altLang="en-US" sz="1600" b="1">
              <a:solidFill>
                <a:schemeClr val="bg1"/>
              </a:solidFill>
              <a:latin typeface="Arial" panose="020B0604020202020204" pitchFamily="34" charset="0"/>
            </a:endParaRPr>
          </a:p>
        </p:txBody>
      </p:sp>
      <p:grpSp>
        <p:nvGrpSpPr>
          <p:cNvPr id="46086" name="Group 27"/>
          <p:cNvGrpSpPr>
            <a:grpSpLocks/>
          </p:cNvGrpSpPr>
          <p:nvPr/>
        </p:nvGrpSpPr>
        <p:grpSpPr bwMode="auto">
          <a:xfrm>
            <a:off x="762000" y="1066800"/>
            <a:ext cx="1997075" cy="4038600"/>
            <a:chOff x="480" y="672"/>
            <a:chExt cx="1258" cy="2544"/>
          </a:xfrm>
        </p:grpSpPr>
        <p:pic>
          <p:nvPicPr>
            <p:cNvPr id="46108" name="Picture 5" descr="ka2310a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672"/>
              <a:ext cx="1258" cy="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09" name="Rectangle 26"/>
            <p:cNvSpPr>
              <a:spLocks noChangeArrowheads="1"/>
            </p:cNvSpPr>
            <p:nvPr/>
          </p:nvSpPr>
          <p:spPr bwMode="auto">
            <a:xfrm>
              <a:off x="720" y="720"/>
              <a:ext cx="816"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sp>
        <p:nvSpPr>
          <p:cNvPr id="46087" name="Text Box 25"/>
          <p:cNvSpPr txBox="1">
            <a:spLocks noChangeArrowheads="1"/>
          </p:cNvSpPr>
          <p:nvPr/>
        </p:nvSpPr>
        <p:spPr bwMode="auto">
          <a:xfrm>
            <a:off x="762000" y="1066800"/>
            <a:ext cx="958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stimulus</a:t>
            </a:r>
          </a:p>
        </p:txBody>
      </p:sp>
      <p:grpSp>
        <p:nvGrpSpPr>
          <p:cNvPr id="174118" name="Group 38"/>
          <p:cNvGrpSpPr>
            <a:grpSpLocks/>
          </p:cNvGrpSpPr>
          <p:nvPr/>
        </p:nvGrpSpPr>
        <p:grpSpPr bwMode="auto">
          <a:xfrm>
            <a:off x="4267200" y="228600"/>
            <a:ext cx="4252913" cy="5487988"/>
            <a:chOff x="2688" y="144"/>
            <a:chExt cx="2679" cy="3457"/>
          </a:xfrm>
        </p:grpSpPr>
        <p:grpSp>
          <p:nvGrpSpPr>
            <p:cNvPr id="46097" name="Group 31"/>
            <p:cNvGrpSpPr>
              <a:grpSpLocks/>
            </p:cNvGrpSpPr>
            <p:nvPr/>
          </p:nvGrpSpPr>
          <p:grpSpPr bwMode="auto">
            <a:xfrm>
              <a:off x="2688" y="2928"/>
              <a:ext cx="960" cy="673"/>
              <a:chOff x="2688" y="2928"/>
              <a:chExt cx="960" cy="673"/>
            </a:xfrm>
          </p:grpSpPr>
          <p:pic>
            <p:nvPicPr>
              <p:cNvPr id="46105" name="Picture 7" descr="ka2310a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8" y="2928"/>
                <a:ext cx="960" cy="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06" name="Rectangle 28"/>
              <p:cNvSpPr>
                <a:spLocks noChangeArrowheads="1"/>
              </p:cNvSpPr>
              <p:nvPr/>
            </p:nvSpPr>
            <p:spPr bwMode="auto">
              <a:xfrm>
                <a:off x="3264" y="3024"/>
                <a:ext cx="384"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46107" name="Rectangle 29"/>
              <p:cNvSpPr>
                <a:spLocks noChangeArrowheads="1"/>
              </p:cNvSpPr>
              <p:nvPr/>
            </p:nvSpPr>
            <p:spPr bwMode="auto">
              <a:xfrm>
                <a:off x="3216" y="3408"/>
                <a:ext cx="432"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grpSp>
          <p:nvGrpSpPr>
            <p:cNvPr id="46098" name="Group 37"/>
            <p:cNvGrpSpPr>
              <a:grpSpLocks/>
            </p:cNvGrpSpPr>
            <p:nvPr/>
          </p:nvGrpSpPr>
          <p:grpSpPr bwMode="auto">
            <a:xfrm>
              <a:off x="3456" y="144"/>
              <a:ext cx="1911" cy="3312"/>
              <a:chOff x="3456" y="144"/>
              <a:chExt cx="1911" cy="3312"/>
            </a:xfrm>
          </p:grpSpPr>
          <p:grpSp>
            <p:nvGrpSpPr>
              <p:cNvPr id="46099" name="Group 34"/>
              <p:cNvGrpSpPr>
                <a:grpSpLocks/>
              </p:cNvGrpSpPr>
              <p:nvPr/>
            </p:nvGrpSpPr>
            <p:grpSpPr bwMode="auto">
              <a:xfrm>
                <a:off x="3456" y="144"/>
                <a:ext cx="1614" cy="3312"/>
                <a:chOff x="3456" y="144"/>
                <a:chExt cx="1614" cy="3312"/>
              </a:xfrm>
            </p:grpSpPr>
            <p:pic>
              <p:nvPicPr>
                <p:cNvPr id="46101" name="Picture 9" descr="ka2310b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56" y="144"/>
                  <a:ext cx="1614" cy="3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6102" name="Rectangle 30"/>
                <p:cNvSpPr>
                  <a:spLocks noChangeArrowheads="1"/>
                </p:cNvSpPr>
                <p:nvPr/>
              </p:nvSpPr>
              <p:spPr bwMode="auto">
                <a:xfrm>
                  <a:off x="4176" y="1968"/>
                  <a:ext cx="816" cy="2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46103" name="Rectangle 32"/>
                <p:cNvSpPr>
                  <a:spLocks noChangeArrowheads="1"/>
                </p:cNvSpPr>
                <p:nvPr/>
              </p:nvSpPr>
              <p:spPr bwMode="auto">
                <a:xfrm>
                  <a:off x="4176" y="1296"/>
                  <a:ext cx="816" cy="4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46104" name="Rectangle 33"/>
                <p:cNvSpPr>
                  <a:spLocks noChangeArrowheads="1"/>
                </p:cNvSpPr>
                <p:nvPr/>
              </p:nvSpPr>
              <p:spPr bwMode="auto">
                <a:xfrm>
                  <a:off x="4176" y="2592"/>
                  <a:ext cx="576"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sp>
            <p:nvSpPr>
              <p:cNvPr id="46100" name="Text Box 35"/>
              <p:cNvSpPr txBox="1">
                <a:spLocks noChangeArrowheads="1"/>
              </p:cNvSpPr>
              <p:nvPr/>
            </p:nvSpPr>
            <p:spPr bwMode="auto">
              <a:xfrm>
                <a:off x="4320" y="2352"/>
                <a:ext cx="104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400"/>
                  <a:t>Orientation selective</a:t>
                </a:r>
              </a:p>
              <a:p>
                <a:pPr>
                  <a:spcBef>
                    <a:spcPct val="0"/>
                  </a:spcBef>
                  <a:buFontTx/>
                  <a:buNone/>
                </a:pPr>
                <a:r>
                  <a:rPr lang="de-DE" altLang="en-US" sz="1400"/>
                  <a:t>cortical simple cell</a:t>
                </a:r>
              </a:p>
            </p:txBody>
          </p:sp>
        </p:grpSp>
      </p:grpSp>
      <p:grpSp>
        <p:nvGrpSpPr>
          <p:cNvPr id="46089" name="Group 36"/>
          <p:cNvGrpSpPr>
            <a:grpSpLocks/>
          </p:cNvGrpSpPr>
          <p:nvPr/>
        </p:nvGrpSpPr>
        <p:grpSpPr bwMode="auto">
          <a:xfrm>
            <a:off x="7696200" y="4724400"/>
            <a:ext cx="1143000" cy="1935163"/>
            <a:chOff x="4848" y="2976"/>
            <a:chExt cx="720" cy="1219"/>
          </a:xfrm>
        </p:grpSpPr>
        <p:sp>
          <p:nvSpPr>
            <p:cNvPr id="46090" name="Text Box 18"/>
            <p:cNvSpPr txBox="1">
              <a:spLocks noChangeArrowheads="1"/>
            </p:cNvSpPr>
            <p:nvPr/>
          </p:nvSpPr>
          <p:spPr bwMode="auto">
            <a:xfrm>
              <a:off x="4848" y="401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46091" name="Text Box 19"/>
            <p:cNvSpPr txBox="1">
              <a:spLocks noChangeArrowheads="1"/>
            </p:cNvSpPr>
            <p:nvPr/>
          </p:nvSpPr>
          <p:spPr bwMode="auto">
            <a:xfrm>
              <a:off x="4848" y="3836"/>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46092" name="Text Box 20"/>
            <p:cNvSpPr txBox="1">
              <a:spLocks noChangeArrowheads="1"/>
            </p:cNvSpPr>
            <p:nvPr/>
          </p:nvSpPr>
          <p:spPr bwMode="auto">
            <a:xfrm>
              <a:off x="4848" y="3664"/>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46093" name="Text Box 21"/>
            <p:cNvSpPr txBox="1">
              <a:spLocks noChangeArrowheads="1"/>
            </p:cNvSpPr>
            <p:nvPr/>
          </p:nvSpPr>
          <p:spPr bwMode="auto">
            <a:xfrm>
              <a:off x="4848" y="3493"/>
              <a:ext cx="720" cy="185"/>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46094" name="Text Box 22"/>
            <p:cNvSpPr txBox="1">
              <a:spLocks noChangeArrowheads="1"/>
            </p:cNvSpPr>
            <p:nvPr/>
          </p:nvSpPr>
          <p:spPr bwMode="auto">
            <a:xfrm>
              <a:off x="4848" y="332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46095" name="Text Box 23"/>
            <p:cNvSpPr txBox="1">
              <a:spLocks noChangeArrowheads="1"/>
            </p:cNvSpPr>
            <p:nvPr/>
          </p:nvSpPr>
          <p:spPr bwMode="auto">
            <a:xfrm>
              <a:off x="4848" y="3148"/>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46096" name="Text Box 24"/>
            <p:cNvSpPr txBox="1">
              <a:spLocks noChangeArrowheads="1"/>
            </p:cNvSpPr>
            <p:nvPr/>
          </p:nvSpPr>
          <p:spPr bwMode="auto">
            <a:xfrm>
              <a:off x="4848" y="2976"/>
              <a:ext cx="720" cy="185"/>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4118"/>
                                        </p:tgtEl>
                                        <p:attrNameLst>
                                          <p:attrName>style.visibility</p:attrName>
                                        </p:attrNameLst>
                                      </p:cBhvr>
                                      <p:to>
                                        <p:strVal val="visible"/>
                                      </p:to>
                                    </p:set>
                                    <p:animEffect transition="in" filter="dissolve">
                                      <p:cBhvr>
                                        <p:cTn id="7" dur="500"/>
                                        <p:tgtEl>
                                          <p:spTgt spid="174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9ED881A-BAC4-4896-AF6E-D3E4B8D5D98C}" type="slidenum">
              <a:rPr lang="en-US" altLang="en-US" sz="1400"/>
              <a:pPr>
                <a:spcBef>
                  <a:spcPct val="0"/>
                </a:spcBef>
                <a:buFontTx/>
                <a:buNone/>
              </a:pPr>
              <a:t>25</a:t>
            </a:fld>
            <a:endParaRPr lang="en-US" altLang="en-US" sz="1400"/>
          </a:p>
        </p:txBody>
      </p:sp>
      <p:sp>
        <p:nvSpPr>
          <p:cNvPr id="48131" name="Rectangle 3074"/>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Layers in the Cortex:</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pic>
        <p:nvPicPr>
          <p:cNvPr id="48132" name="Picture 3076" descr="ze112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914400"/>
            <a:ext cx="5737225" cy="461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3085" descr="hu8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733800"/>
            <a:ext cx="3048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ext Box 3086"/>
          <p:cNvSpPr txBox="1">
            <a:spLocks noChangeArrowheads="1"/>
          </p:cNvSpPr>
          <p:nvPr/>
        </p:nvSpPr>
        <p:spPr bwMode="auto">
          <a:xfrm>
            <a:off x="7696200" y="6365875"/>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48135" name="Text Box 3087"/>
          <p:cNvSpPr txBox="1">
            <a:spLocks noChangeArrowheads="1"/>
          </p:cNvSpPr>
          <p:nvPr/>
        </p:nvSpPr>
        <p:spPr bwMode="auto">
          <a:xfrm>
            <a:off x="7696200" y="60896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48136" name="Text Box 3088"/>
          <p:cNvSpPr txBox="1">
            <a:spLocks noChangeArrowheads="1"/>
          </p:cNvSpPr>
          <p:nvPr/>
        </p:nvSpPr>
        <p:spPr bwMode="auto">
          <a:xfrm>
            <a:off x="7696200" y="58166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48137" name="Text Box 3089"/>
          <p:cNvSpPr txBox="1">
            <a:spLocks noChangeArrowheads="1"/>
          </p:cNvSpPr>
          <p:nvPr/>
        </p:nvSpPr>
        <p:spPr bwMode="auto">
          <a:xfrm>
            <a:off x="7696200" y="5545138"/>
            <a:ext cx="1143000" cy="293687"/>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48138" name="Text Box 3090"/>
          <p:cNvSpPr txBox="1">
            <a:spLocks noChangeArrowheads="1"/>
          </p:cNvSpPr>
          <p:nvPr/>
        </p:nvSpPr>
        <p:spPr bwMode="auto">
          <a:xfrm>
            <a:off x="7696200" y="527050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48139" name="Text Box 3091"/>
          <p:cNvSpPr txBox="1">
            <a:spLocks noChangeArrowheads="1"/>
          </p:cNvSpPr>
          <p:nvPr/>
        </p:nvSpPr>
        <p:spPr bwMode="auto">
          <a:xfrm>
            <a:off x="7696200" y="4997450"/>
            <a:ext cx="1143000" cy="29368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48140" name="Text Box 3092"/>
          <p:cNvSpPr txBox="1">
            <a:spLocks noChangeArrowheads="1"/>
          </p:cNvSpPr>
          <p:nvPr/>
        </p:nvSpPr>
        <p:spPr bwMode="auto">
          <a:xfrm>
            <a:off x="7696200" y="4724400"/>
            <a:ext cx="1143000" cy="293688"/>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sp>
        <p:nvSpPr>
          <p:cNvPr id="48141" name="TextBox 1"/>
          <p:cNvSpPr txBox="1">
            <a:spLocks noChangeArrowheads="1"/>
          </p:cNvSpPr>
          <p:nvPr/>
        </p:nvSpPr>
        <p:spPr bwMode="auto">
          <a:xfrm>
            <a:off x="1692275" y="5654675"/>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de-DE" altLang="en-US"/>
              <a:t>top</a:t>
            </a:r>
            <a:endParaRPr lang="en-US" altLang="en-US"/>
          </a:p>
        </p:txBody>
      </p:sp>
      <p:sp>
        <p:nvSpPr>
          <p:cNvPr id="48142" name="TextBox 2"/>
          <p:cNvSpPr txBox="1">
            <a:spLocks noChangeArrowheads="1"/>
          </p:cNvSpPr>
          <p:nvPr/>
        </p:nvSpPr>
        <p:spPr bwMode="auto">
          <a:xfrm>
            <a:off x="1358900" y="3363913"/>
            <a:ext cx="1397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de-DE" altLang="en-US"/>
              <a:t>White matter</a:t>
            </a:r>
            <a:endParaRPr lang="en-US" altLang="en-US"/>
          </a:p>
        </p:txBody>
      </p:sp>
      <p:sp>
        <p:nvSpPr>
          <p:cNvPr id="48143" name="TextBox 3"/>
          <p:cNvSpPr txBox="1">
            <a:spLocks noChangeArrowheads="1"/>
          </p:cNvSpPr>
          <p:nvPr/>
        </p:nvSpPr>
        <p:spPr bwMode="auto">
          <a:xfrm>
            <a:off x="4427538" y="4262438"/>
            <a:ext cx="3429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de-DE" altLang="en-US" sz="1000"/>
              <a:t>V1</a:t>
            </a:r>
            <a:endParaRPr lang="en-US" altLang="en-US" sz="10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BCF08E8-79F7-4C49-B3A1-A914E868E236}" type="slidenum">
              <a:rPr lang="en-US" altLang="en-US" sz="1400"/>
              <a:pPr>
                <a:spcBef>
                  <a:spcPct val="0"/>
                </a:spcBef>
                <a:buFontTx/>
                <a:buNone/>
              </a:pPr>
              <a:t>26</a:t>
            </a:fld>
            <a:endParaRPr lang="en-US" altLang="en-US" sz="1400"/>
          </a:p>
        </p:txBody>
      </p:sp>
      <p:pic>
        <p:nvPicPr>
          <p:cNvPr id="501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75" y="3068638"/>
            <a:ext cx="59531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3"/>
          <p:cNvSpPr>
            <a:spLocks noChangeArrowheads="1"/>
          </p:cNvSpPr>
          <p:nvPr/>
        </p:nvSpPr>
        <p:spPr bwMode="auto">
          <a:xfrm>
            <a:off x="7704138" y="5867400"/>
            <a:ext cx="609600" cy="152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0181" name="Rectangle 4"/>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Local Circuits in V1:</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grpSp>
        <p:nvGrpSpPr>
          <p:cNvPr id="50182" name="Group 5"/>
          <p:cNvGrpSpPr>
            <a:grpSpLocks/>
          </p:cNvGrpSpPr>
          <p:nvPr/>
        </p:nvGrpSpPr>
        <p:grpSpPr bwMode="auto">
          <a:xfrm>
            <a:off x="7239000" y="533400"/>
            <a:ext cx="1143000" cy="1935163"/>
            <a:chOff x="4560" y="336"/>
            <a:chExt cx="720" cy="1219"/>
          </a:xfrm>
        </p:grpSpPr>
        <p:sp>
          <p:nvSpPr>
            <p:cNvPr id="50191" name="Text Box 6"/>
            <p:cNvSpPr txBox="1">
              <a:spLocks noChangeArrowheads="1"/>
            </p:cNvSpPr>
            <p:nvPr/>
          </p:nvSpPr>
          <p:spPr bwMode="auto">
            <a:xfrm>
              <a:off x="4560" y="137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50192" name="Text Box 7"/>
            <p:cNvSpPr txBox="1">
              <a:spLocks noChangeArrowheads="1"/>
            </p:cNvSpPr>
            <p:nvPr/>
          </p:nvSpPr>
          <p:spPr bwMode="auto">
            <a:xfrm>
              <a:off x="4560" y="1196"/>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50193" name="Text Box 8"/>
            <p:cNvSpPr txBox="1">
              <a:spLocks noChangeArrowheads="1"/>
            </p:cNvSpPr>
            <p:nvPr/>
          </p:nvSpPr>
          <p:spPr bwMode="auto">
            <a:xfrm>
              <a:off x="4560" y="1024"/>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50194" name="Text Box 9"/>
            <p:cNvSpPr txBox="1">
              <a:spLocks noChangeArrowheads="1"/>
            </p:cNvSpPr>
            <p:nvPr/>
          </p:nvSpPr>
          <p:spPr bwMode="auto">
            <a:xfrm>
              <a:off x="4560" y="853"/>
              <a:ext cx="720" cy="185"/>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50195" name="Text Box 10"/>
            <p:cNvSpPr txBox="1">
              <a:spLocks noChangeArrowheads="1"/>
            </p:cNvSpPr>
            <p:nvPr/>
          </p:nvSpPr>
          <p:spPr bwMode="auto">
            <a:xfrm>
              <a:off x="4560" y="68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50196" name="Text Box 11"/>
            <p:cNvSpPr txBox="1">
              <a:spLocks noChangeArrowheads="1"/>
            </p:cNvSpPr>
            <p:nvPr/>
          </p:nvSpPr>
          <p:spPr bwMode="auto">
            <a:xfrm>
              <a:off x="4560" y="508"/>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50197" name="Text Box 12"/>
            <p:cNvSpPr txBox="1">
              <a:spLocks noChangeArrowheads="1"/>
            </p:cNvSpPr>
            <p:nvPr/>
          </p:nvSpPr>
          <p:spPr bwMode="auto">
            <a:xfrm>
              <a:off x="4560" y="336"/>
              <a:ext cx="720" cy="185"/>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grpSp>
      <p:sp>
        <p:nvSpPr>
          <p:cNvPr id="50183" name="Text Box 13"/>
          <p:cNvSpPr txBox="1">
            <a:spLocks noChangeArrowheads="1"/>
          </p:cNvSpPr>
          <p:nvPr/>
        </p:nvSpPr>
        <p:spPr bwMode="auto">
          <a:xfrm>
            <a:off x="3419475" y="3284538"/>
            <a:ext cx="1270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LGN inputs</a:t>
            </a:r>
          </a:p>
        </p:txBody>
      </p:sp>
      <p:sp>
        <p:nvSpPr>
          <p:cNvPr id="50184" name="Text Box 14"/>
          <p:cNvSpPr txBox="1">
            <a:spLocks noChangeArrowheads="1"/>
          </p:cNvSpPr>
          <p:nvPr/>
        </p:nvSpPr>
        <p:spPr bwMode="auto">
          <a:xfrm>
            <a:off x="5508625" y="3289300"/>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Cell types</a:t>
            </a:r>
          </a:p>
        </p:txBody>
      </p:sp>
      <p:sp>
        <p:nvSpPr>
          <p:cNvPr id="50185" name="Text Box 15"/>
          <p:cNvSpPr txBox="1">
            <a:spLocks noChangeArrowheads="1"/>
          </p:cNvSpPr>
          <p:nvPr/>
        </p:nvSpPr>
        <p:spPr bwMode="auto">
          <a:xfrm>
            <a:off x="4283075" y="5791200"/>
            <a:ext cx="11477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400"/>
              <a:t>Spiny stellate</a:t>
            </a:r>
          </a:p>
          <a:p>
            <a:pPr algn="ctr">
              <a:spcBef>
                <a:spcPct val="0"/>
              </a:spcBef>
              <a:buFontTx/>
              <a:buNone/>
            </a:pPr>
            <a:r>
              <a:rPr lang="de-DE" altLang="en-US" sz="1400"/>
              <a:t>cell</a:t>
            </a:r>
          </a:p>
        </p:txBody>
      </p:sp>
      <p:sp>
        <p:nvSpPr>
          <p:cNvPr id="50186" name="Text Box 16"/>
          <p:cNvSpPr txBox="1">
            <a:spLocks noChangeArrowheads="1"/>
          </p:cNvSpPr>
          <p:nvPr/>
        </p:nvSpPr>
        <p:spPr bwMode="auto">
          <a:xfrm>
            <a:off x="6492875" y="5943600"/>
            <a:ext cx="12858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400"/>
              <a:t>Smooth stellate</a:t>
            </a:r>
          </a:p>
          <a:p>
            <a:pPr algn="ctr">
              <a:spcBef>
                <a:spcPct val="0"/>
              </a:spcBef>
              <a:buFontTx/>
              <a:buNone/>
            </a:pPr>
            <a:r>
              <a:rPr lang="de-DE" altLang="en-US" sz="1400"/>
              <a:t>cell</a:t>
            </a:r>
          </a:p>
        </p:txBody>
      </p:sp>
      <p:sp>
        <p:nvSpPr>
          <p:cNvPr id="50187" name="Line 17"/>
          <p:cNvSpPr>
            <a:spLocks noChangeShapeType="1"/>
          </p:cNvSpPr>
          <p:nvPr/>
        </p:nvSpPr>
        <p:spPr bwMode="auto">
          <a:xfrm flipH="1" flipV="1">
            <a:off x="7178675" y="5410200"/>
            <a:ext cx="76200" cy="53340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88" name="Line 18"/>
          <p:cNvSpPr>
            <a:spLocks noChangeShapeType="1"/>
          </p:cNvSpPr>
          <p:nvPr/>
        </p:nvSpPr>
        <p:spPr bwMode="auto">
          <a:xfrm flipV="1">
            <a:off x="4892675" y="5334000"/>
            <a:ext cx="228600" cy="45720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0189"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52513"/>
            <a:ext cx="3160713"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90" name="Text Box 20"/>
          <p:cNvSpPr txBox="1">
            <a:spLocks noChangeArrowheads="1"/>
          </p:cNvSpPr>
          <p:nvPr/>
        </p:nvSpPr>
        <p:spPr bwMode="auto">
          <a:xfrm>
            <a:off x="7954963" y="3263900"/>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Circuit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A1192A0-FB61-456D-9DD5-A0ACDC4CD6BE}" type="slidenum">
              <a:rPr lang="en-US" altLang="en-US" sz="1400"/>
              <a:pPr>
                <a:spcBef>
                  <a:spcPct val="0"/>
                </a:spcBef>
                <a:buFontTx/>
                <a:buNone/>
              </a:pPr>
              <a:t>27</a:t>
            </a:fld>
            <a:endParaRPr lang="en-US" altLang="en-US" sz="1400"/>
          </a:p>
        </p:txBody>
      </p:sp>
      <p:sp>
        <p:nvSpPr>
          <p:cNvPr id="52227" name="Rectangle 2"/>
          <p:cNvSpPr>
            <a:spLocks noGrp="1" noChangeArrowheads="1"/>
          </p:cNvSpPr>
          <p:nvPr>
            <p:ph type="title"/>
          </p:nvPr>
        </p:nvSpPr>
        <p:spPr>
          <a:xfrm>
            <a:off x="685800" y="-387350"/>
            <a:ext cx="7772400" cy="1143000"/>
          </a:xfrm>
        </p:spPr>
        <p:txBody>
          <a:bodyPr/>
          <a:lstStyle/>
          <a:p>
            <a:r>
              <a:rPr lang="de-DE" altLang="en-US" sz="3200" smtClean="0"/>
              <a:t>Considerations for a Cortex Model</a:t>
            </a:r>
          </a:p>
        </p:txBody>
      </p:sp>
      <p:sp>
        <p:nvSpPr>
          <p:cNvPr id="52228" name="Rectangle 3"/>
          <p:cNvSpPr>
            <a:spLocks noGrp="1" noChangeArrowheads="1"/>
          </p:cNvSpPr>
          <p:nvPr>
            <p:ph type="body" idx="1"/>
          </p:nvPr>
        </p:nvSpPr>
        <p:spPr>
          <a:xfrm>
            <a:off x="685800" y="476250"/>
            <a:ext cx="7772400" cy="5403850"/>
          </a:xfrm>
        </p:spPr>
        <p:txBody>
          <a:bodyPr/>
          <a:lstStyle/>
          <a:p>
            <a:pPr>
              <a:lnSpc>
                <a:spcPct val="80000"/>
              </a:lnSpc>
            </a:pPr>
            <a:r>
              <a:rPr lang="de-DE" altLang="en-US" sz="2800" smtClean="0"/>
              <a:t>Input</a:t>
            </a:r>
          </a:p>
          <a:p>
            <a:pPr lvl="1">
              <a:lnSpc>
                <a:spcPct val="80000"/>
              </a:lnSpc>
            </a:pPr>
            <a:r>
              <a:rPr lang="de-DE" altLang="en-US" sz="2400" smtClean="0"/>
              <a:t>Structure of the visual pathway</a:t>
            </a:r>
          </a:p>
          <a:p>
            <a:pPr>
              <a:lnSpc>
                <a:spcPct val="80000"/>
              </a:lnSpc>
            </a:pPr>
            <a:r>
              <a:rPr lang="de-DE" altLang="en-US" sz="2800" smtClean="0"/>
              <a:t>Anatomy of the Cortex</a:t>
            </a:r>
          </a:p>
          <a:p>
            <a:pPr lvl="1">
              <a:lnSpc>
                <a:spcPct val="80000"/>
              </a:lnSpc>
            </a:pPr>
            <a:r>
              <a:rPr lang="de-DE" altLang="en-US" sz="2400" smtClean="0"/>
              <a:t>Cell Types</a:t>
            </a:r>
          </a:p>
          <a:p>
            <a:pPr lvl="1">
              <a:lnSpc>
                <a:spcPct val="80000"/>
              </a:lnSpc>
            </a:pPr>
            <a:r>
              <a:rPr lang="de-DE" altLang="en-US" sz="2400" smtClean="0"/>
              <a:t>Connections</a:t>
            </a:r>
          </a:p>
          <a:p>
            <a:pPr>
              <a:lnSpc>
                <a:spcPct val="80000"/>
              </a:lnSpc>
            </a:pPr>
            <a:r>
              <a:rPr lang="de-DE" altLang="en-US" sz="2800" smtClean="0"/>
              <a:t>Topography of the Cortex</a:t>
            </a:r>
          </a:p>
          <a:p>
            <a:pPr lvl="1">
              <a:lnSpc>
                <a:spcPct val="80000"/>
              </a:lnSpc>
            </a:pPr>
            <a:r>
              <a:rPr lang="de-DE" altLang="en-US" sz="2400" smtClean="0"/>
              <a:t>„X-Y Pixel-Space“ and its distortion</a:t>
            </a:r>
          </a:p>
          <a:p>
            <a:pPr lvl="1">
              <a:lnSpc>
                <a:spcPct val="80000"/>
              </a:lnSpc>
            </a:pPr>
            <a:r>
              <a:rPr lang="de-DE" altLang="en-US" sz="2400" smtClean="0"/>
              <a:t>Ocularity-Map</a:t>
            </a:r>
          </a:p>
          <a:p>
            <a:pPr lvl="1">
              <a:lnSpc>
                <a:spcPct val="80000"/>
              </a:lnSpc>
            </a:pPr>
            <a:r>
              <a:rPr lang="de-DE" altLang="en-US" sz="2400" smtClean="0"/>
              <a:t>Orientation-Map</a:t>
            </a:r>
          </a:p>
          <a:p>
            <a:pPr lvl="1">
              <a:lnSpc>
                <a:spcPct val="80000"/>
              </a:lnSpc>
            </a:pPr>
            <a:r>
              <a:rPr lang="de-DE" altLang="en-US" sz="2400" smtClean="0"/>
              <a:t>Color</a:t>
            </a:r>
          </a:p>
          <a:p>
            <a:pPr>
              <a:lnSpc>
                <a:spcPct val="80000"/>
              </a:lnSpc>
            </a:pPr>
            <a:r>
              <a:rPr lang="de-DE" altLang="en-US" sz="2800" smtClean="0"/>
              <a:t>Functional Connectivity of the cortex</a:t>
            </a:r>
          </a:p>
          <a:p>
            <a:pPr lvl="1">
              <a:lnSpc>
                <a:spcPct val="80000"/>
              </a:lnSpc>
            </a:pPr>
            <a:r>
              <a:rPr lang="de-DE" altLang="en-US" sz="2400" smtClean="0"/>
              <a:t>Connection Weights</a:t>
            </a:r>
          </a:p>
          <a:p>
            <a:pPr lvl="1">
              <a:lnSpc>
                <a:spcPct val="80000"/>
              </a:lnSpc>
            </a:pPr>
            <a:r>
              <a:rPr lang="de-DE" altLang="en-US" sz="2400" smtClean="0"/>
              <a:t>Physiological charateristics of the neurons</a:t>
            </a:r>
          </a:p>
        </p:txBody>
      </p:sp>
      <p:grpSp>
        <p:nvGrpSpPr>
          <p:cNvPr id="311302" name="Group 6"/>
          <p:cNvGrpSpPr>
            <a:grpSpLocks/>
          </p:cNvGrpSpPr>
          <p:nvPr/>
        </p:nvGrpSpPr>
        <p:grpSpPr bwMode="auto">
          <a:xfrm>
            <a:off x="611188" y="5753100"/>
            <a:ext cx="7200900" cy="915988"/>
            <a:chOff x="385" y="3624"/>
            <a:chExt cx="4536" cy="577"/>
          </a:xfrm>
        </p:grpSpPr>
        <p:sp>
          <p:nvSpPr>
            <p:cNvPr id="52230" name="Line 4"/>
            <p:cNvSpPr>
              <a:spLocks noChangeShapeType="1"/>
            </p:cNvSpPr>
            <p:nvPr/>
          </p:nvSpPr>
          <p:spPr bwMode="auto">
            <a:xfrm>
              <a:off x="385" y="3838"/>
              <a:ext cx="1316"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231" name="Text Box 5"/>
            <p:cNvSpPr txBox="1">
              <a:spLocks noChangeArrowheads="1"/>
            </p:cNvSpPr>
            <p:nvPr/>
          </p:nvSpPr>
          <p:spPr bwMode="auto">
            <a:xfrm>
              <a:off x="2005" y="3624"/>
              <a:ext cx="2916"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b="1">
                  <a:solidFill>
                    <a:srgbClr val="FF3300"/>
                  </a:solidFill>
                  <a:latin typeface="Arial" panose="020B0604020202020204" pitchFamily="34" charset="0"/>
                  <a:cs typeface="Arial" panose="020B0604020202020204" pitchFamily="34" charset="0"/>
                </a:rPr>
                <a:t>At least all these things need to be considered when making a „complete“ cortex model</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311302"/>
                                        </p:tgtEl>
                                        <p:attrNameLst>
                                          <p:attrName>style.visibility</p:attrName>
                                        </p:attrNameLst>
                                      </p:cBhvr>
                                      <p:to>
                                        <p:strVal val="visible"/>
                                      </p:to>
                                    </p:set>
                                    <p:anim calcmode="lin" valueType="num">
                                      <p:cBhvr>
                                        <p:cTn id="7" dur="1000" fill="hold"/>
                                        <p:tgtEl>
                                          <p:spTgt spid="311302"/>
                                        </p:tgtEl>
                                        <p:attrNameLst>
                                          <p:attrName>ppt_w</p:attrName>
                                        </p:attrNameLst>
                                      </p:cBhvr>
                                      <p:tavLst>
                                        <p:tav tm="0">
                                          <p:val>
                                            <p:fltVal val="0"/>
                                          </p:val>
                                        </p:tav>
                                        <p:tav tm="100000">
                                          <p:val>
                                            <p:strVal val="#ppt_w"/>
                                          </p:val>
                                        </p:tav>
                                      </p:tavLst>
                                    </p:anim>
                                    <p:anim calcmode="lin" valueType="num">
                                      <p:cBhvr>
                                        <p:cTn id="8" dur="1000" fill="hold"/>
                                        <p:tgtEl>
                                          <p:spTgt spid="311302"/>
                                        </p:tgtEl>
                                        <p:attrNameLst>
                                          <p:attrName>ppt_h</p:attrName>
                                        </p:attrNameLst>
                                      </p:cBhvr>
                                      <p:tavLst>
                                        <p:tav tm="0">
                                          <p:val>
                                            <p:fltVal val="0"/>
                                          </p:val>
                                        </p:tav>
                                        <p:tav tm="100000">
                                          <p:val>
                                            <p:strVal val="#ppt_h"/>
                                          </p:val>
                                        </p:tav>
                                      </p:tavLst>
                                    </p:anim>
                                    <p:anim calcmode="lin" valueType="num">
                                      <p:cBhvr>
                                        <p:cTn id="9" dur="1000" fill="hold"/>
                                        <p:tgtEl>
                                          <p:spTgt spid="31130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130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2BDC62D-4207-47A8-97A3-E44DEA95E73E}" type="slidenum">
              <a:rPr lang="en-US" altLang="en-US" sz="1400"/>
              <a:pPr>
                <a:spcBef>
                  <a:spcPct val="0"/>
                </a:spcBef>
                <a:buFontTx/>
                <a:buNone/>
              </a:pPr>
              <a:t>28</a:t>
            </a:fld>
            <a:endParaRPr lang="en-US" altLang="en-US" sz="1400"/>
          </a:p>
        </p:txBody>
      </p:sp>
      <p:sp>
        <p:nvSpPr>
          <p:cNvPr id="53251" name="Text Box 4"/>
          <p:cNvSpPr txBox="1">
            <a:spLocks noChangeArrowheads="1"/>
          </p:cNvSpPr>
          <p:nvPr/>
        </p:nvSpPr>
        <p:spPr bwMode="auto">
          <a:xfrm>
            <a:off x="5334000" y="2895600"/>
            <a:ext cx="418465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sz="1800" b="1">
              <a:solidFill>
                <a:schemeClr val="bg1"/>
              </a:solidFill>
              <a:latin typeface="Arial" panose="020B0604020202020204" pitchFamily="34" charset="0"/>
            </a:endParaRPr>
          </a:p>
          <a:p>
            <a:pPr>
              <a:spcBef>
                <a:spcPct val="0"/>
              </a:spcBef>
              <a:buFontTx/>
              <a:buNone/>
            </a:pPr>
            <a:endParaRPr lang="en-US" altLang="en-US" sz="1400" b="1">
              <a:solidFill>
                <a:schemeClr val="bg1"/>
              </a:solidFill>
              <a:latin typeface="Arial" panose="020B0604020202020204" pitchFamily="34" charset="0"/>
            </a:endParaRPr>
          </a:p>
          <a:p>
            <a:pPr>
              <a:spcBef>
                <a:spcPct val="0"/>
              </a:spcBef>
              <a:buFontTx/>
              <a:buNone/>
            </a:pPr>
            <a:endParaRPr lang="en-US" altLang="en-US" sz="1400" b="1">
              <a:solidFill>
                <a:schemeClr val="bg1"/>
              </a:solidFill>
              <a:latin typeface="Arial" panose="020B0604020202020204" pitchFamily="34" charset="0"/>
            </a:endParaRPr>
          </a:p>
        </p:txBody>
      </p:sp>
      <p:sp>
        <p:nvSpPr>
          <p:cNvPr id="158725" name="Text Box 5"/>
          <p:cNvSpPr txBox="1">
            <a:spLocks noChangeArrowheads="1"/>
          </p:cNvSpPr>
          <p:nvPr/>
        </p:nvSpPr>
        <p:spPr bwMode="auto">
          <a:xfrm>
            <a:off x="4572000" y="927100"/>
            <a:ext cx="4114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latin typeface="Arial" panose="020B0604020202020204" pitchFamily="34" charset="0"/>
              </a:rPr>
              <a:t>At the dendrite the incoming</a:t>
            </a:r>
          </a:p>
          <a:p>
            <a:pPr>
              <a:spcBef>
                <a:spcPct val="0"/>
              </a:spcBef>
              <a:buFontTx/>
              <a:buNone/>
            </a:pPr>
            <a:r>
              <a:rPr lang="en-US" altLang="en-US" sz="1400" b="1">
                <a:latin typeface="Arial" panose="020B0604020202020204" pitchFamily="34" charset="0"/>
              </a:rPr>
              <a:t>signals arrive (incoming currents)</a:t>
            </a:r>
            <a:endParaRPr lang="en-US" altLang="en-US" sz="1400" b="1">
              <a:solidFill>
                <a:schemeClr val="bg1"/>
              </a:solidFill>
              <a:latin typeface="Arial" panose="020B0604020202020204" pitchFamily="34" charset="0"/>
            </a:endParaRPr>
          </a:p>
        </p:txBody>
      </p:sp>
      <p:grpSp>
        <p:nvGrpSpPr>
          <p:cNvPr id="53253" name="Group 47"/>
          <p:cNvGrpSpPr>
            <a:grpSpLocks/>
          </p:cNvGrpSpPr>
          <p:nvPr/>
        </p:nvGrpSpPr>
        <p:grpSpPr bwMode="auto">
          <a:xfrm>
            <a:off x="7696200" y="4724400"/>
            <a:ext cx="1143000" cy="1935163"/>
            <a:chOff x="4848" y="2976"/>
            <a:chExt cx="720" cy="1219"/>
          </a:xfrm>
        </p:grpSpPr>
        <p:sp>
          <p:nvSpPr>
            <p:cNvPr id="53282" name="Text Box 14"/>
            <p:cNvSpPr txBox="1">
              <a:spLocks noChangeArrowheads="1"/>
            </p:cNvSpPr>
            <p:nvPr/>
          </p:nvSpPr>
          <p:spPr bwMode="auto">
            <a:xfrm>
              <a:off x="4848" y="401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Molekules</a:t>
              </a:r>
            </a:p>
          </p:txBody>
        </p:sp>
        <p:sp>
          <p:nvSpPr>
            <p:cNvPr id="53283" name="Text Box 15"/>
            <p:cNvSpPr txBox="1">
              <a:spLocks noChangeArrowheads="1"/>
            </p:cNvSpPr>
            <p:nvPr/>
          </p:nvSpPr>
          <p:spPr bwMode="auto">
            <a:xfrm>
              <a:off x="4848" y="3836"/>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Synapses</a:t>
              </a:r>
            </a:p>
          </p:txBody>
        </p:sp>
        <p:sp>
          <p:nvSpPr>
            <p:cNvPr id="53284" name="Text Box 16"/>
            <p:cNvSpPr txBox="1">
              <a:spLocks noChangeArrowheads="1"/>
            </p:cNvSpPr>
            <p:nvPr/>
          </p:nvSpPr>
          <p:spPr bwMode="auto">
            <a:xfrm>
              <a:off x="4848" y="3664"/>
              <a:ext cx="720" cy="185"/>
            </a:xfrm>
            <a:prstGeom prst="rect">
              <a:avLst/>
            </a:prstGeom>
            <a:solidFill>
              <a:srgbClr val="FFCC00"/>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Neurons</a:t>
              </a:r>
            </a:p>
          </p:txBody>
        </p:sp>
        <p:sp>
          <p:nvSpPr>
            <p:cNvPr id="53285" name="Text Box 17"/>
            <p:cNvSpPr txBox="1">
              <a:spLocks noChangeArrowheads="1"/>
            </p:cNvSpPr>
            <p:nvPr/>
          </p:nvSpPr>
          <p:spPr bwMode="auto">
            <a:xfrm>
              <a:off x="4848" y="3493"/>
              <a:ext cx="720" cy="185"/>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Local Nets</a:t>
              </a:r>
            </a:p>
          </p:txBody>
        </p:sp>
        <p:sp>
          <p:nvSpPr>
            <p:cNvPr id="53286" name="Text Box 18"/>
            <p:cNvSpPr txBox="1">
              <a:spLocks noChangeArrowheads="1"/>
            </p:cNvSpPr>
            <p:nvPr/>
          </p:nvSpPr>
          <p:spPr bwMode="auto">
            <a:xfrm>
              <a:off x="4848" y="3320"/>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Areas </a:t>
              </a:r>
            </a:p>
          </p:txBody>
        </p:sp>
        <p:sp>
          <p:nvSpPr>
            <p:cNvPr id="53287" name="Text Box 19"/>
            <p:cNvSpPr txBox="1">
              <a:spLocks noChangeArrowheads="1"/>
            </p:cNvSpPr>
            <p:nvPr/>
          </p:nvSpPr>
          <p:spPr bwMode="auto">
            <a:xfrm>
              <a:off x="4848" y="3148"/>
              <a:ext cx="720" cy="18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Systems</a:t>
              </a:r>
            </a:p>
          </p:txBody>
        </p:sp>
        <p:sp>
          <p:nvSpPr>
            <p:cNvPr id="53288" name="Text Box 20"/>
            <p:cNvSpPr txBox="1">
              <a:spLocks noChangeArrowheads="1"/>
            </p:cNvSpPr>
            <p:nvPr/>
          </p:nvSpPr>
          <p:spPr bwMode="auto">
            <a:xfrm>
              <a:off x="4848" y="2976"/>
              <a:ext cx="720" cy="185"/>
            </a:xfrm>
            <a:prstGeom prst="rect">
              <a:avLst/>
            </a:prstGeom>
            <a:solidFill>
              <a:srgbClr val="FFFFFF"/>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1200">
                  <a:solidFill>
                    <a:schemeClr val="bg1"/>
                  </a:solidFill>
                  <a:latin typeface="Arial" panose="020B0604020202020204" pitchFamily="34" charset="0"/>
                </a:rPr>
                <a:t>CNS</a:t>
              </a:r>
            </a:p>
          </p:txBody>
        </p:sp>
      </p:grpSp>
      <p:grpSp>
        <p:nvGrpSpPr>
          <p:cNvPr id="53254" name="Group 35"/>
          <p:cNvGrpSpPr>
            <a:grpSpLocks/>
          </p:cNvGrpSpPr>
          <p:nvPr/>
        </p:nvGrpSpPr>
        <p:grpSpPr bwMode="auto">
          <a:xfrm>
            <a:off x="609600" y="152400"/>
            <a:ext cx="3657600" cy="6553200"/>
            <a:chOff x="384" y="96"/>
            <a:chExt cx="2304" cy="4128"/>
          </a:xfrm>
        </p:grpSpPr>
        <p:pic>
          <p:nvPicPr>
            <p:cNvPr id="53267" name="Picture 3" descr="Kandel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 y="96"/>
              <a:ext cx="2251"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8" name="Rectangle 21"/>
            <p:cNvSpPr>
              <a:spLocks noChangeArrowheads="1"/>
            </p:cNvSpPr>
            <p:nvPr/>
          </p:nvSpPr>
          <p:spPr bwMode="auto">
            <a:xfrm>
              <a:off x="1632" y="624"/>
              <a:ext cx="480"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69" name="Rectangle 22"/>
            <p:cNvSpPr>
              <a:spLocks noChangeArrowheads="1"/>
            </p:cNvSpPr>
            <p:nvPr/>
          </p:nvSpPr>
          <p:spPr bwMode="auto">
            <a:xfrm>
              <a:off x="576" y="1152"/>
              <a:ext cx="432"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70" name="Rectangle 23"/>
            <p:cNvSpPr>
              <a:spLocks noChangeArrowheads="1"/>
            </p:cNvSpPr>
            <p:nvPr/>
          </p:nvSpPr>
          <p:spPr bwMode="auto">
            <a:xfrm>
              <a:off x="384" y="1536"/>
              <a:ext cx="384"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71" name="Rectangle 24"/>
            <p:cNvSpPr>
              <a:spLocks noChangeArrowheads="1"/>
            </p:cNvSpPr>
            <p:nvPr/>
          </p:nvSpPr>
          <p:spPr bwMode="auto">
            <a:xfrm>
              <a:off x="1536" y="1392"/>
              <a:ext cx="288"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72" name="Rectangle 25"/>
            <p:cNvSpPr>
              <a:spLocks noChangeArrowheads="1"/>
            </p:cNvSpPr>
            <p:nvPr/>
          </p:nvSpPr>
          <p:spPr bwMode="auto">
            <a:xfrm>
              <a:off x="1584" y="1632"/>
              <a:ext cx="240" cy="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73" name="Rectangle 26"/>
            <p:cNvSpPr>
              <a:spLocks noChangeArrowheads="1"/>
            </p:cNvSpPr>
            <p:nvPr/>
          </p:nvSpPr>
          <p:spPr bwMode="auto">
            <a:xfrm>
              <a:off x="1536" y="1920"/>
              <a:ext cx="240"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74" name="Rectangle 27"/>
            <p:cNvSpPr>
              <a:spLocks noChangeArrowheads="1"/>
            </p:cNvSpPr>
            <p:nvPr/>
          </p:nvSpPr>
          <p:spPr bwMode="auto">
            <a:xfrm>
              <a:off x="1440" y="2160"/>
              <a:ext cx="336" cy="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75" name="Rectangle 28"/>
            <p:cNvSpPr>
              <a:spLocks noChangeArrowheads="1"/>
            </p:cNvSpPr>
            <p:nvPr/>
          </p:nvSpPr>
          <p:spPr bwMode="auto">
            <a:xfrm>
              <a:off x="864" y="2016"/>
              <a:ext cx="432"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76" name="Rectangle 29"/>
            <p:cNvSpPr>
              <a:spLocks noChangeArrowheads="1"/>
            </p:cNvSpPr>
            <p:nvPr/>
          </p:nvSpPr>
          <p:spPr bwMode="auto">
            <a:xfrm>
              <a:off x="672" y="2448"/>
              <a:ext cx="576" cy="3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77" name="Rectangle 30"/>
            <p:cNvSpPr>
              <a:spLocks noChangeArrowheads="1"/>
            </p:cNvSpPr>
            <p:nvPr/>
          </p:nvSpPr>
          <p:spPr bwMode="auto">
            <a:xfrm>
              <a:off x="1824" y="2880"/>
              <a:ext cx="864"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78" name="Rectangle 31"/>
            <p:cNvSpPr>
              <a:spLocks noChangeArrowheads="1"/>
            </p:cNvSpPr>
            <p:nvPr/>
          </p:nvSpPr>
          <p:spPr bwMode="auto">
            <a:xfrm>
              <a:off x="1920" y="3360"/>
              <a:ext cx="43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79" name="Rectangle 32"/>
            <p:cNvSpPr>
              <a:spLocks noChangeArrowheads="1"/>
            </p:cNvSpPr>
            <p:nvPr/>
          </p:nvSpPr>
          <p:spPr bwMode="auto">
            <a:xfrm>
              <a:off x="2304" y="3168"/>
              <a:ext cx="48" cy="5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80" name="Rectangle 33"/>
            <p:cNvSpPr>
              <a:spLocks noChangeArrowheads="1"/>
            </p:cNvSpPr>
            <p:nvPr/>
          </p:nvSpPr>
          <p:spPr bwMode="auto">
            <a:xfrm>
              <a:off x="576" y="1824"/>
              <a:ext cx="144" cy="2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3281" name="Rectangle 34"/>
            <p:cNvSpPr>
              <a:spLocks noChangeArrowheads="1"/>
            </p:cNvSpPr>
            <p:nvPr/>
          </p:nvSpPr>
          <p:spPr bwMode="auto">
            <a:xfrm>
              <a:off x="432" y="3312"/>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grpSp>
        <p:nvGrpSpPr>
          <p:cNvPr id="158768" name="Group 48"/>
          <p:cNvGrpSpPr>
            <a:grpSpLocks/>
          </p:cNvGrpSpPr>
          <p:nvPr/>
        </p:nvGrpSpPr>
        <p:grpSpPr bwMode="auto">
          <a:xfrm>
            <a:off x="2667000" y="1066800"/>
            <a:ext cx="1905000" cy="1676400"/>
            <a:chOff x="1680" y="672"/>
            <a:chExt cx="1200" cy="1056"/>
          </a:xfrm>
        </p:grpSpPr>
        <p:sp>
          <p:nvSpPr>
            <p:cNvPr id="53265" name="Line 36"/>
            <p:cNvSpPr>
              <a:spLocks noChangeShapeType="1"/>
            </p:cNvSpPr>
            <p:nvPr/>
          </p:nvSpPr>
          <p:spPr bwMode="auto">
            <a:xfrm flipH="1" flipV="1">
              <a:off x="1680" y="672"/>
              <a:ext cx="1200" cy="4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66" name="Line 37"/>
            <p:cNvSpPr>
              <a:spLocks noChangeShapeType="1"/>
            </p:cNvSpPr>
            <p:nvPr/>
          </p:nvSpPr>
          <p:spPr bwMode="auto">
            <a:xfrm flipH="1">
              <a:off x="1824" y="720"/>
              <a:ext cx="1056"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8758" name="Line 38"/>
          <p:cNvSpPr>
            <a:spLocks noChangeShapeType="1"/>
          </p:cNvSpPr>
          <p:nvPr/>
        </p:nvSpPr>
        <p:spPr bwMode="auto">
          <a:xfrm flipH="1">
            <a:off x="2514600" y="2362200"/>
            <a:ext cx="2133600" cy="15240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759" name="Line 39"/>
          <p:cNvSpPr>
            <a:spLocks noChangeShapeType="1"/>
          </p:cNvSpPr>
          <p:nvPr/>
        </p:nvSpPr>
        <p:spPr bwMode="auto">
          <a:xfrm flipH="1" flipV="1">
            <a:off x="2286000" y="2971800"/>
            <a:ext cx="2438400" cy="762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761" name="Line 41"/>
          <p:cNvSpPr>
            <a:spLocks noChangeShapeType="1"/>
          </p:cNvSpPr>
          <p:nvPr/>
        </p:nvSpPr>
        <p:spPr bwMode="auto">
          <a:xfrm flipH="1" flipV="1">
            <a:off x="2286000" y="3962400"/>
            <a:ext cx="2362200" cy="15240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762" name="Line 42"/>
          <p:cNvSpPr>
            <a:spLocks noChangeShapeType="1"/>
          </p:cNvSpPr>
          <p:nvPr/>
        </p:nvSpPr>
        <p:spPr bwMode="auto">
          <a:xfrm flipH="1">
            <a:off x="2133600" y="5105400"/>
            <a:ext cx="243840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763" name="Text Box 43"/>
          <p:cNvSpPr txBox="1">
            <a:spLocks noChangeArrowheads="1"/>
          </p:cNvSpPr>
          <p:nvPr/>
        </p:nvSpPr>
        <p:spPr bwMode="auto">
          <a:xfrm>
            <a:off x="4724400" y="2149475"/>
            <a:ext cx="4114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solidFill>
                  <a:srgbClr val="CC0000"/>
                </a:solidFill>
                <a:latin typeface="Arial" panose="020B0604020202020204" pitchFamily="34" charset="0"/>
              </a:rPr>
              <a:t>At the soma current</a:t>
            </a:r>
          </a:p>
          <a:p>
            <a:pPr>
              <a:spcBef>
                <a:spcPct val="0"/>
              </a:spcBef>
              <a:buFontTx/>
              <a:buNone/>
            </a:pPr>
            <a:r>
              <a:rPr lang="en-US" altLang="en-US" sz="1400" b="1">
                <a:solidFill>
                  <a:srgbClr val="CC0000"/>
                </a:solidFill>
                <a:latin typeface="Arial" panose="020B0604020202020204" pitchFamily="34" charset="0"/>
              </a:rPr>
              <a:t>are finally integrated.</a:t>
            </a:r>
            <a:endParaRPr lang="en-US" altLang="en-US" sz="1400" b="1">
              <a:solidFill>
                <a:schemeClr val="bg1"/>
              </a:solidFill>
              <a:latin typeface="Arial" panose="020B0604020202020204" pitchFamily="34" charset="0"/>
            </a:endParaRPr>
          </a:p>
        </p:txBody>
      </p:sp>
      <p:sp>
        <p:nvSpPr>
          <p:cNvPr id="158764" name="Text Box 44"/>
          <p:cNvSpPr txBox="1">
            <a:spLocks noChangeArrowheads="1"/>
          </p:cNvSpPr>
          <p:nvPr/>
        </p:nvSpPr>
        <p:spPr bwMode="auto">
          <a:xfrm>
            <a:off x="4648200" y="2971800"/>
            <a:ext cx="41148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solidFill>
                  <a:schemeClr val="bg1"/>
                </a:solidFill>
                <a:latin typeface="Arial" panose="020B0604020202020204" pitchFamily="34" charset="0"/>
              </a:rPr>
              <a:t>At the axon hillock action potential</a:t>
            </a:r>
          </a:p>
          <a:p>
            <a:pPr>
              <a:spcBef>
                <a:spcPct val="0"/>
              </a:spcBef>
              <a:buFontTx/>
              <a:buNone/>
            </a:pPr>
            <a:r>
              <a:rPr lang="en-US" altLang="en-US" sz="1400" b="1">
                <a:solidFill>
                  <a:schemeClr val="bg1"/>
                </a:solidFill>
                <a:latin typeface="Arial" panose="020B0604020202020204" pitchFamily="34" charset="0"/>
              </a:rPr>
              <a:t>are generated if the potential crosses the </a:t>
            </a:r>
          </a:p>
          <a:p>
            <a:pPr>
              <a:spcBef>
                <a:spcPct val="0"/>
              </a:spcBef>
              <a:buFontTx/>
              <a:buNone/>
            </a:pPr>
            <a:r>
              <a:rPr lang="en-US" altLang="en-US" sz="1400" b="1">
                <a:solidFill>
                  <a:schemeClr val="bg1"/>
                </a:solidFill>
                <a:latin typeface="Arial" panose="020B0604020202020204" pitchFamily="34" charset="0"/>
              </a:rPr>
              <a:t>membrane threshold</a:t>
            </a:r>
          </a:p>
        </p:txBody>
      </p:sp>
      <p:sp>
        <p:nvSpPr>
          <p:cNvPr id="158765" name="Text Box 45"/>
          <p:cNvSpPr txBox="1">
            <a:spLocks noChangeArrowheads="1"/>
          </p:cNvSpPr>
          <p:nvPr/>
        </p:nvSpPr>
        <p:spPr bwMode="auto">
          <a:xfrm>
            <a:off x="4572000" y="3978275"/>
            <a:ext cx="4114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solidFill>
                  <a:srgbClr val="00CCFF"/>
                </a:solidFill>
                <a:latin typeface="Arial" panose="020B0604020202020204" pitchFamily="34" charset="0"/>
              </a:rPr>
              <a:t>The axon transmits (transports) the</a:t>
            </a:r>
          </a:p>
          <a:p>
            <a:pPr>
              <a:spcBef>
                <a:spcPct val="0"/>
              </a:spcBef>
              <a:buFontTx/>
              <a:buNone/>
            </a:pPr>
            <a:r>
              <a:rPr lang="en-US" altLang="en-US" sz="1400" b="1">
                <a:solidFill>
                  <a:srgbClr val="00CCFF"/>
                </a:solidFill>
                <a:latin typeface="Arial" panose="020B0604020202020204" pitchFamily="34" charset="0"/>
              </a:rPr>
              <a:t>action potential to distant sites</a:t>
            </a:r>
            <a:endParaRPr lang="en-US" altLang="en-US" sz="1400" b="1">
              <a:solidFill>
                <a:schemeClr val="bg1"/>
              </a:solidFill>
              <a:latin typeface="Arial" panose="020B0604020202020204" pitchFamily="34" charset="0"/>
            </a:endParaRPr>
          </a:p>
        </p:txBody>
      </p:sp>
      <p:sp>
        <p:nvSpPr>
          <p:cNvPr id="158766" name="Text Box 46"/>
          <p:cNvSpPr txBox="1">
            <a:spLocks noChangeArrowheads="1"/>
          </p:cNvSpPr>
          <p:nvPr/>
        </p:nvSpPr>
        <p:spPr bwMode="auto">
          <a:xfrm>
            <a:off x="4572000" y="4924425"/>
            <a:ext cx="4114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b="1">
                <a:latin typeface="Arial" panose="020B0604020202020204" pitchFamily="34" charset="0"/>
              </a:rPr>
              <a:t>At the synapses are the outgoing</a:t>
            </a:r>
          </a:p>
          <a:p>
            <a:pPr>
              <a:spcBef>
                <a:spcPct val="0"/>
              </a:spcBef>
              <a:buFontTx/>
              <a:buNone/>
            </a:pPr>
            <a:r>
              <a:rPr lang="en-US" altLang="en-US" sz="1400" b="1">
                <a:latin typeface="Arial" panose="020B0604020202020204" pitchFamily="34" charset="0"/>
              </a:rPr>
              <a:t>signals transmitted onto the </a:t>
            </a:r>
          </a:p>
          <a:p>
            <a:pPr>
              <a:spcBef>
                <a:spcPct val="0"/>
              </a:spcBef>
              <a:buFontTx/>
              <a:buNone/>
            </a:pPr>
            <a:r>
              <a:rPr lang="en-US" altLang="en-US" sz="1400" b="1">
                <a:latin typeface="Arial" panose="020B0604020202020204" pitchFamily="34" charset="0"/>
              </a:rPr>
              <a:t>dendrites of the target</a:t>
            </a:r>
          </a:p>
          <a:p>
            <a:pPr>
              <a:spcBef>
                <a:spcPct val="0"/>
              </a:spcBef>
              <a:buFontTx/>
              <a:buNone/>
            </a:pPr>
            <a:r>
              <a:rPr lang="en-US" altLang="en-US" sz="1400" b="1">
                <a:latin typeface="Arial" panose="020B0604020202020204" pitchFamily="34" charset="0"/>
              </a:rPr>
              <a:t>neurons</a:t>
            </a:r>
            <a:r>
              <a:rPr lang="en-US" altLang="en-US" sz="1400" b="1">
                <a:solidFill>
                  <a:schemeClr val="bg1"/>
                </a:solidFill>
                <a:latin typeface="Arial" panose="020B0604020202020204" pitchFamily="34" charset="0"/>
              </a:rPr>
              <a:t> </a:t>
            </a:r>
          </a:p>
        </p:txBody>
      </p:sp>
      <p:sp>
        <p:nvSpPr>
          <p:cNvPr id="53264" name="Text Box 2"/>
          <p:cNvSpPr txBox="1">
            <a:spLocks noChangeArrowheads="1"/>
          </p:cNvSpPr>
          <p:nvPr/>
        </p:nvSpPr>
        <p:spPr bwMode="auto">
          <a:xfrm>
            <a:off x="3657600" y="152400"/>
            <a:ext cx="3575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i="1">
                <a:solidFill>
                  <a:schemeClr val="bg1"/>
                </a:solidFill>
                <a:latin typeface="Arial" panose="020B0604020202020204" pitchFamily="34" charset="0"/>
              </a:rPr>
              <a:t>Structure of a Neuron: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8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nodeType="clickEffect">
                                  <p:stCondLst>
                                    <p:cond delay="0"/>
                                  </p:stCondLst>
                                  <p:childTnLst>
                                    <p:set>
                                      <p:cBhvr>
                                        <p:cTn id="10" dur="1" fill="hold">
                                          <p:stCondLst>
                                            <p:cond delay="0"/>
                                          </p:stCondLst>
                                        </p:cTn>
                                        <p:tgtEl>
                                          <p:spTgt spid="158768"/>
                                        </p:tgtEl>
                                        <p:attrNameLst>
                                          <p:attrName>style.visibility</p:attrName>
                                        </p:attrNameLst>
                                      </p:cBhvr>
                                      <p:to>
                                        <p:strVal val="visible"/>
                                      </p:to>
                                    </p:set>
                                    <p:animEffect transition="in" filter="wipe(right)">
                                      <p:cBhvr>
                                        <p:cTn id="11" dur="500"/>
                                        <p:tgtEl>
                                          <p:spTgt spid="1587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5876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nodeType="clickEffect">
                                  <p:stCondLst>
                                    <p:cond delay="0"/>
                                  </p:stCondLst>
                                  <p:childTnLst>
                                    <p:set>
                                      <p:cBhvr>
                                        <p:cTn id="19" dur="1" fill="hold">
                                          <p:stCondLst>
                                            <p:cond delay="0"/>
                                          </p:stCondLst>
                                        </p:cTn>
                                        <p:tgtEl>
                                          <p:spTgt spid="158758"/>
                                        </p:tgtEl>
                                        <p:attrNameLst>
                                          <p:attrName>style.visibility</p:attrName>
                                        </p:attrNameLst>
                                      </p:cBhvr>
                                      <p:to>
                                        <p:strVal val="visible"/>
                                      </p:to>
                                    </p:set>
                                    <p:animEffect transition="in" filter="wipe(right)">
                                      <p:cBhvr>
                                        <p:cTn id="20" dur="500"/>
                                        <p:tgtEl>
                                          <p:spTgt spid="15875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5876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fill="hold" nodeType="clickEffect">
                                  <p:stCondLst>
                                    <p:cond delay="0"/>
                                  </p:stCondLst>
                                  <p:childTnLst>
                                    <p:set>
                                      <p:cBhvr>
                                        <p:cTn id="28" dur="1" fill="hold">
                                          <p:stCondLst>
                                            <p:cond delay="0"/>
                                          </p:stCondLst>
                                        </p:cTn>
                                        <p:tgtEl>
                                          <p:spTgt spid="158759"/>
                                        </p:tgtEl>
                                        <p:attrNameLst>
                                          <p:attrName>style.visibility</p:attrName>
                                        </p:attrNameLst>
                                      </p:cBhvr>
                                      <p:to>
                                        <p:strVal val="visible"/>
                                      </p:to>
                                    </p:set>
                                    <p:animEffect transition="in" filter="wipe(right)">
                                      <p:cBhvr>
                                        <p:cTn id="29" dur="500"/>
                                        <p:tgtEl>
                                          <p:spTgt spid="15875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158765"/>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fill="hold" nodeType="clickEffect">
                                  <p:stCondLst>
                                    <p:cond delay="0"/>
                                  </p:stCondLst>
                                  <p:childTnLst>
                                    <p:set>
                                      <p:cBhvr>
                                        <p:cTn id="37" dur="1" fill="hold">
                                          <p:stCondLst>
                                            <p:cond delay="0"/>
                                          </p:stCondLst>
                                        </p:cTn>
                                        <p:tgtEl>
                                          <p:spTgt spid="158761"/>
                                        </p:tgtEl>
                                        <p:attrNameLst>
                                          <p:attrName>style.visibility</p:attrName>
                                        </p:attrNameLst>
                                      </p:cBhvr>
                                      <p:to>
                                        <p:strVal val="visible"/>
                                      </p:to>
                                    </p:set>
                                    <p:animEffect transition="in" filter="wipe(right)">
                                      <p:cBhvr>
                                        <p:cTn id="38" dur="500"/>
                                        <p:tgtEl>
                                          <p:spTgt spid="15876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8766"/>
                                        </p:tgtEl>
                                        <p:attrNameLst>
                                          <p:attrName>style.visibility</p:attrName>
                                        </p:attrNameLst>
                                      </p:cBhvr>
                                      <p:to>
                                        <p:strVal val="visible"/>
                                      </p:to>
                                    </p:set>
                                    <p:anim calcmode="lin" valueType="num">
                                      <p:cBhvr additive="base">
                                        <p:cTn id="43" dur="500" fill="hold"/>
                                        <p:tgtEl>
                                          <p:spTgt spid="158766"/>
                                        </p:tgtEl>
                                        <p:attrNameLst>
                                          <p:attrName>ppt_x</p:attrName>
                                        </p:attrNameLst>
                                      </p:cBhvr>
                                      <p:tavLst>
                                        <p:tav tm="0">
                                          <p:val>
                                            <p:strVal val="#ppt_x"/>
                                          </p:val>
                                        </p:tav>
                                        <p:tav tm="100000">
                                          <p:val>
                                            <p:strVal val="#ppt_x"/>
                                          </p:val>
                                        </p:tav>
                                      </p:tavLst>
                                    </p:anim>
                                    <p:anim calcmode="lin" valueType="num">
                                      <p:cBhvr additive="base">
                                        <p:cTn id="44" dur="500" fill="hold"/>
                                        <p:tgtEl>
                                          <p:spTgt spid="158766"/>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2" fill="hold" nodeType="clickEffect">
                                  <p:stCondLst>
                                    <p:cond delay="0"/>
                                  </p:stCondLst>
                                  <p:childTnLst>
                                    <p:set>
                                      <p:cBhvr>
                                        <p:cTn id="48" dur="1" fill="hold">
                                          <p:stCondLst>
                                            <p:cond delay="0"/>
                                          </p:stCondLst>
                                        </p:cTn>
                                        <p:tgtEl>
                                          <p:spTgt spid="158762"/>
                                        </p:tgtEl>
                                        <p:attrNameLst>
                                          <p:attrName>style.visibility</p:attrName>
                                        </p:attrNameLst>
                                      </p:cBhvr>
                                      <p:to>
                                        <p:strVal val="visible"/>
                                      </p:to>
                                    </p:set>
                                    <p:animEffect transition="in" filter="wipe(right)">
                                      <p:cBhvr>
                                        <p:cTn id="49" dur="500"/>
                                        <p:tgtEl>
                                          <p:spTgt spid="158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utoUpdateAnimBg="0"/>
      <p:bldP spid="158763" grpId="0" autoUpdateAnimBg="0"/>
      <p:bldP spid="158764" grpId="0" autoUpdateAnimBg="0"/>
      <p:bldP spid="158765" grpId="0" autoUpdateAnimBg="0"/>
      <p:bldP spid="15876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BD97114-0590-4BB5-9D89-975AEEB26B5C}" type="slidenum">
              <a:rPr lang="en-US" altLang="en-US" sz="1400"/>
              <a:pPr>
                <a:spcBef>
                  <a:spcPct val="0"/>
                </a:spcBef>
                <a:buFontTx/>
                <a:buNone/>
              </a:pPr>
              <a:t>29</a:t>
            </a:fld>
            <a:endParaRPr lang="en-US" altLang="en-US" sz="1400"/>
          </a:p>
        </p:txBody>
      </p:sp>
      <p:grpSp>
        <p:nvGrpSpPr>
          <p:cNvPr id="55299" name="Group 2"/>
          <p:cNvGrpSpPr>
            <a:grpSpLocks/>
          </p:cNvGrpSpPr>
          <p:nvPr/>
        </p:nvGrpSpPr>
        <p:grpSpPr bwMode="auto">
          <a:xfrm>
            <a:off x="1600200" y="685800"/>
            <a:ext cx="6248400" cy="6037263"/>
            <a:chOff x="1008" y="432"/>
            <a:chExt cx="3936" cy="3803"/>
          </a:xfrm>
        </p:grpSpPr>
        <p:grpSp>
          <p:nvGrpSpPr>
            <p:cNvPr id="55317" name="Group 3"/>
            <p:cNvGrpSpPr>
              <a:grpSpLocks/>
            </p:cNvGrpSpPr>
            <p:nvPr/>
          </p:nvGrpSpPr>
          <p:grpSpPr bwMode="auto">
            <a:xfrm>
              <a:off x="1008" y="432"/>
              <a:ext cx="3936" cy="3803"/>
              <a:chOff x="1008" y="432"/>
              <a:chExt cx="3936" cy="3803"/>
            </a:xfrm>
          </p:grpSpPr>
          <p:pic>
            <p:nvPicPr>
              <p:cNvPr id="55321" name="Picture 4" descr="Kandel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 y="480"/>
                <a:ext cx="3792" cy="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22" name="Rectangle 5"/>
              <p:cNvSpPr>
                <a:spLocks noChangeArrowheads="1"/>
              </p:cNvSpPr>
              <p:nvPr/>
            </p:nvSpPr>
            <p:spPr bwMode="auto">
              <a:xfrm>
                <a:off x="1200" y="480"/>
                <a:ext cx="576" cy="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23" name="Rectangle 6"/>
              <p:cNvSpPr>
                <a:spLocks noChangeArrowheads="1"/>
              </p:cNvSpPr>
              <p:nvPr/>
            </p:nvSpPr>
            <p:spPr bwMode="auto">
              <a:xfrm>
                <a:off x="2352" y="480"/>
                <a:ext cx="528"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24" name="Rectangle 7"/>
              <p:cNvSpPr>
                <a:spLocks noChangeArrowheads="1"/>
              </p:cNvSpPr>
              <p:nvPr/>
            </p:nvSpPr>
            <p:spPr bwMode="auto">
              <a:xfrm>
                <a:off x="2064" y="2208"/>
                <a:ext cx="1056"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25" name="Rectangle 8"/>
              <p:cNvSpPr>
                <a:spLocks noChangeArrowheads="1"/>
              </p:cNvSpPr>
              <p:nvPr/>
            </p:nvSpPr>
            <p:spPr bwMode="auto">
              <a:xfrm>
                <a:off x="1392" y="2544"/>
                <a:ext cx="432"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26" name="Rectangle 9"/>
              <p:cNvSpPr>
                <a:spLocks noChangeArrowheads="1"/>
              </p:cNvSpPr>
              <p:nvPr/>
            </p:nvSpPr>
            <p:spPr bwMode="auto">
              <a:xfrm>
                <a:off x="1584" y="2832"/>
                <a:ext cx="336"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27" name="Rectangle 10"/>
              <p:cNvSpPr>
                <a:spLocks noChangeArrowheads="1"/>
              </p:cNvSpPr>
              <p:nvPr/>
            </p:nvSpPr>
            <p:spPr bwMode="auto">
              <a:xfrm>
                <a:off x="1536" y="3312"/>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28" name="Rectangle 11"/>
              <p:cNvSpPr>
                <a:spLocks noChangeArrowheads="1"/>
              </p:cNvSpPr>
              <p:nvPr/>
            </p:nvSpPr>
            <p:spPr bwMode="auto">
              <a:xfrm>
                <a:off x="1824" y="3216"/>
                <a:ext cx="240"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29" name="Rectangle 12"/>
              <p:cNvSpPr>
                <a:spLocks noChangeArrowheads="1"/>
              </p:cNvSpPr>
              <p:nvPr/>
            </p:nvSpPr>
            <p:spPr bwMode="auto">
              <a:xfrm>
                <a:off x="2544" y="2736"/>
                <a:ext cx="288"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30" name="Rectangle 13"/>
              <p:cNvSpPr>
                <a:spLocks noChangeArrowheads="1"/>
              </p:cNvSpPr>
              <p:nvPr/>
            </p:nvSpPr>
            <p:spPr bwMode="auto">
              <a:xfrm>
                <a:off x="2640" y="3024"/>
                <a:ext cx="240"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31" name="Rectangle 14"/>
              <p:cNvSpPr>
                <a:spLocks noChangeArrowheads="1"/>
              </p:cNvSpPr>
              <p:nvPr/>
            </p:nvSpPr>
            <p:spPr bwMode="auto">
              <a:xfrm>
                <a:off x="3168" y="3408"/>
                <a:ext cx="384" cy="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32" name="Rectangle 15"/>
              <p:cNvSpPr>
                <a:spLocks noChangeArrowheads="1"/>
              </p:cNvSpPr>
              <p:nvPr/>
            </p:nvSpPr>
            <p:spPr bwMode="auto">
              <a:xfrm>
                <a:off x="3888" y="3408"/>
                <a:ext cx="384"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33" name="Rectangle 16"/>
              <p:cNvSpPr>
                <a:spLocks noChangeArrowheads="1"/>
              </p:cNvSpPr>
              <p:nvPr/>
            </p:nvSpPr>
            <p:spPr bwMode="auto">
              <a:xfrm>
                <a:off x="2592" y="3600"/>
                <a:ext cx="240"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34" name="Rectangle 17"/>
              <p:cNvSpPr>
                <a:spLocks noChangeArrowheads="1"/>
              </p:cNvSpPr>
              <p:nvPr/>
            </p:nvSpPr>
            <p:spPr bwMode="auto">
              <a:xfrm>
                <a:off x="3888" y="3648"/>
                <a:ext cx="240"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35" name="Rectangle 18"/>
              <p:cNvSpPr>
                <a:spLocks noChangeArrowheads="1"/>
              </p:cNvSpPr>
              <p:nvPr/>
            </p:nvSpPr>
            <p:spPr bwMode="auto">
              <a:xfrm>
                <a:off x="2832" y="672"/>
                <a:ext cx="384"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36" name="Rectangle 19"/>
              <p:cNvSpPr>
                <a:spLocks noChangeArrowheads="1"/>
              </p:cNvSpPr>
              <p:nvPr/>
            </p:nvSpPr>
            <p:spPr bwMode="auto">
              <a:xfrm>
                <a:off x="2688" y="1344"/>
                <a:ext cx="432"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37" name="Rectangle 20"/>
              <p:cNvSpPr>
                <a:spLocks noChangeArrowheads="1"/>
              </p:cNvSpPr>
              <p:nvPr/>
            </p:nvSpPr>
            <p:spPr bwMode="auto">
              <a:xfrm>
                <a:off x="2688" y="1536"/>
                <a:ext cx="288"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38" name="Rectangle 21"/>
              <p:cNvSpPr>
                <a:spLocks noChangeArrowheads="1"/>
              </p:cNvSpPr>
              <p:nvPr/>
            </p:nvSpPr>
            <p:spPr bwMode="auto">
              <a:xfrm>
                <a:off x="3456" y="432"/>
                <a:ext cx="1488" cy="16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39" name="Rectangle 22"/>
              <p:cNvSpPr>
                <a:spLocks noChangeArrowheads="1"/>
              </p:cNvSpPr>
              <p:nvPr/>
            </p:nvSpPr>
            <p:spPr bwMode="auto">
              <a:xfrm>
                <a:off x="1584" y="864"/>
                <a:ext cx="288"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40" name="Rectangle 23"/>
              <p:cNvSpPr>
                <a:spLocks noChangeArrowheads="1"/>
              </p:cNvSpPr>
              <p:nvPr/>
            </p:nvSpPr>
            <p:spPr bwMode="auto">
              <a:xfrm>
                <a:off x="1584" y="1200"/>
                <a:ext cx="240"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41" name="Rectangle 24"/>
              <p:cNvSpPr>
                <a:spLocks noChangeArrowheads="1"/>
              </p:cNvSpPr>
              <p:nvPr/>
            </p:nvSpPr>
            <p:spPr bwMode="auto">
              <a:xfrm>
                <a:off x="1584" y="1584"/>
                <a:ext cx="336"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42" name="Rectangle 25"/>
              <p:cNvSpPr>
                <a:spLocks noChangeArrowheads="1"/>
              </p:cNvSpPr>
              <p:nvPr/>
            </p:nvSpPr>
            <p:spPr bwMode="auto">
              <a:xfrm>
                <a:off x="1056" y="1824"/>
                <a:ext cx="720"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43" name="Rectangle 26"/>
              <p:cNvSpPr>
                <a:spLocks noChangeArrowheads="1"/>
              </p:cNvSpPr>
              <p:nvPr/>
            </p:nvSpPr>
            <p:spPr bwMode="auto">
              <a:xfrm>
                <a:off x="2112" y="1824"/>
                <a:ext cx="864"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44" name="Rectangle 27"/>
              <p:cNvSpPr>
                <a:spLocks noChangeArrowheads="1"/>
              </p:cNvSpPr>
              <p:nvPr/>
            </p:nvSpPr>
            <p:spPr bwMode="auto">
              <a:xfrm>
                <a:off x="1056" y="4032"/>
                <a:ext cx="768"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45" name="Rectangle 28"/>
              <p:cNvSpPr>
                <a:spLocks noChangeArrowheads="1"/>
              </p:cNvSpPr>
              <p:nvPr/>
            </p:nvSpPr>
            <p:spPr bwMode="auto">
              <a:xfrm>
                <a:off x="2064" y="4032"/>
                <a:ext cx="720"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46" name="Rectangle 29"/>
              <p:cNvSpPr>
                <a:spLocks noChangeArrowheads="1"/>
              </p:cNvSpPr>
              <p:nvPr/>
            </p:nvSpPr>
            <p:spPr bwMode="auto">
              <a:xfrm>
                <a:off x="3216" y="4032"/>
                <a:ext cx="1104"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sp>
          <p:nvSpPr>
            <p:cNvPr id="55318" name="Rectangle 30"/>
            <p:cNvSpPr>
              <a:spLocks noChangeArrowheads="1"/>
            </p:cNvSpPr>
            <p:nvPr/>
          </p:nvSpPr>
          <p:spPr bwMode="auto">
            <a:xfrm>
              <a:off x="1056" y="432"/>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19" name="Rectangle 31"/>
            <p:cNvSpPr>
              <a:spLocks noChangeArrowheads="1"/>
            </p:cNvSpPr>
            <p:nvPr/>
          </p:nvSpPr>
          <p:spPr bwMode="auto">
            <a:xfrm>
              <a:off x="2160" y="480"/>
              <a:ext cx="192"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5320" name="Rectangle 32"/>
            <p:cNvSpPr>
              <a:spLocks noChangeArrowheads="1"/>
            </p:cNvSpPr>
            <p:nvPr/>
          </p:nvSpPr>
          <p:spPr bwMode="auto">
            <a:xfrm>
              <a:off x="1968" y="2160"/>
              <a:ext cx="144"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sp>
        <p:nvSpPr>
          <p:cNvPr id="55300" name="Text Box 33"/>
          <p:cNvSpPr txBox="1">
            <a:spLocks noChangeArrowheads="1"/>
          </p:cNvSpPr>
          <p:nvPr/>
        </p:nvSpPr>
        <p:spPr bwMode="auto">
          <a:xfrm>
            <a:off x="1600200" y="152400"/>
            <a:ext cx="5949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i="1">
                <a:solidFill>
                  <a:schemeClr val="bg1"/>
                </a:solidFill>
                <a:latin typeface="Arial" panose="020B0604020202020204" pitchFamily="34" charset="0"/>
              </a:rPr>
              <a:t>Different Types of Neurons:</a:t>
            </a:r>
            <a:endParaRPr lang="en-US" altLang="en-US" sz="2000" i="1"/>
          </a:p>
        </p:txBody>
      </p:sp>
      <p:sp>
        <p:nvSpPr>
          <p:cNvPr id="232482" name="Text Box 34"/>
          <p:cNvSpPr txBox="1">
            <a:spLocks noChangeArrowheads="1"/>
          </p:cNvSpPr>
          <p:nvPr/>
        </p:nvSpPr>
        <p:spPr bwMode="auto">
          <a:xfrm>
            <a:off x="222250" y="1746250"/>
            <a:ext cx="996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rgbClr val="CC0000"/>
                </a:solidFill>
              </a:rPr>
              <a:t>Unipolar</a:t>
            </a:r>
          </a:p>
          <a:p>
            <a:pPr>
              <a:spcBef>
                <a:spcPct val="0"/>
              </a:spcBef>
              <a:buFontTx/>
              <a:buNone/>
            </a:pPr>
            <a:r>
              <a:rPr lang="de-DE" altLang="en-US" sz="1800">
                <a:solidFill>
                  <a:srgbClr val="CC0000"/>
                </a:solidFill>
              </a:rPr>
              <a:t>cell</a:t>
            </a:r>
          </a:p>
        </p:txBody>
      </p:sp>
      <p:sp>
        <p:nvSpPr>
          <p:cNvPr id="232483" name="Text Box 35"/>
          <p:cNvSpPr txBox="1">
            <a:spLocks noChangeArrowheads="1"/>
          </p:cNvSpPr>
          <p:nvPr/>
        </p:nvSpPr>
        <p:spPr bwMode="auto">
          <a:xfrm>
            <a:off x="5013325" y="1806575"/>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rgbClr val="CC0000"/>
                </a:solidFill>
              </a:rPr>
              <a:t>Bipolar</a:t>
            </a:r>
          </a:p>
          <a:p>
            <a:pPr>
              <a:spcBef>
                <a:spcPct val="0"/>
              </a:spcBef>
              <a:buFontTx/>
              <a:buNone/>
            </a:pPr>
            <a:r>
              <a:rPr lang="de-DE" altLang="en-US" sz="1800">
                <a:solidFill>
                  <a:srgbClr val="CC0000"/>
                </a:solidFill>
              </a:rPr>
              <a:t>cell</a:t>
            </a:r>
          </a:p>
        </p:txBody>
      </p:sp>
      <p:sp>
        <p:nvSpPr>
          <p:cNvPr id="55303" name="Text Box 36"/>
          <p:cNvSpPr txBox="1">
            <a:spLocks noChangeArrowheads="1"/>
          </p:cNvSpPr>
          <p:nvPr/>
        </p:nvSpPr>
        <p:spPr bwMode="auto">
          <a:xfrm>
            <a:off x="1371600" y="2986088"/>
            <a:ext cx="172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(Invertebrate N.)</a:t>
            </a:r>
          </a:p>
        </p:txBody>
      </p:sp>
      <p:sp>
        <p:nvSpPr>
          <p:cNvPr id="55304" name="Text Box 37"/>
          <p:cNvSpPr txBox="1">
            <a:spLocks noChangeArrowheads="1"/>
          </p:cNvSpPr>
          <p:nvPr/>
        </p:nvSpPr>
        <p:spPr bwMode="auto">
          <a:xfrm>
            <a:off x="3505200" y="2971800"/>
            <a:ext cx="193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Retinal bipolar cell</a:t>
            </a:r>
          </a:p>
        </p:txBody>
      </p:sp>
      <p:sp>
        <p:nvSpPr>
          <p:cNvPr id="55305" name="Text Box 38"/>
          <p:cNvSpPr txBox="1">
            <a:spLocks noChangeArrowheads="1"/>
          </p:cNvSpPr>
          <p:nvPr/>
        </p:nvSpPr>
        <p:spPr bwMode="auto">
          <a:xfrm>
            <a:off x="2498725" y="1257300"/>
            <a:ext cx="933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rgbClr val="33CCFF"/>
                </a:solidFill>
              </a:rPr>
              <a:t>dendrite</a:t>
            </a:r>
            <a:endParaRPr lang="de-DE" altLang="en-US" sz="1800"/>
          </a:p>
        </p:txBody>
      </p:sp>
      <p:sp>
        <p:nvSpPr>
          <p:cNvPr id="55306" name="Text Box 39"/>
          <p:cNvSpPr txBox="1">
            <a:spLocks noChangeArrowheads="1"/>
          </p:cNvSpPr>
          <p:nvPr/>
        </p:nvSpPr>
        <p:spPr bwMode="auto">
          <a:xfrm>
            <a:off x="2498725" y="1866900"/>
            <a:ext cx="62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rgbClr val="33CCFF"/>
                </a:solidFill>
              </a:rPr>
              <a:t>axon</a:t>
            </a:r>
            <a:endParaRPr lang="de-DE" altLang="en-US" sz="1800"/>
          </a:p>
        </p:txBody>
      </p:sp>
      <p:sp>
        <p:nvSpPr>
          <p:cNvPr id="55307" name="Text Box 40"/>
          <p:cNvSpPr txBox="1">
            <a:spLocks noChangeArrowheads="1"/>
          </p:cNvSpPr>
          <p:nvPr/>
        </p:nvSpPr>
        <p:spPr bwMode="auto">
          <a:xfrm>
            <a:off x="2498725" y="2476500"/>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rgbClr val="33CCFF"/>
                </a:solidFill>
              </a:rPr>
              <a:t>soma</a:t>
            </a:r>
            <a:endParaRPr lang="de-DE" altLang="en-US" sz="1800"/>
          </a:p>
        </p:txBody>
      </p:sp>
      <p:sp>
        <p:nvSpPr>
          <p:cNvPr id="55308" name="Text Box 41"/>
          <p:cNvSpPr txBox="1">
            <a:spLocks noChangeArrowheads="1"/>
          </p:cNvSpPr>
          <p:nvPr/>
        </p:nvSpPr>
        <p:spPr bwMode="auto">
          <a:xfrm>
            <a:off x="898525" y="6210300"/>
            <a:ext cx="193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Spinal motoneuron</a:t>
            </a:r>
          </a:p>
        </p:txBody>
      </p:sp>
      <p:sp>
        <p:nvSpPr>
          <p:cNvPr id="55309" name="Text Box 42"/>
          <p:cNvSpPr txBox="1">
            <a:spLocks noChangeArrowheads="1"/>
          </p:cNvSpPr>
          <p:nvPr/>
        </p:nvSpPr>
        <p:spPr bwMode="auto">
          <a:xfrm>
            <a:off x="3184525" y="6057900"/>
            <a:ext cx="149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Hippocampal</a:t>
            </a:r>
          </a:p>
          <a:p>
            <a:pPr>
              <a:spcBef>
                <a:spcPct val="0"/>
              </a:spcBef>
              <a:buFontTx/>
              <a:buNone/>
            </a:pPr>
            <a:r>
              <a:rPr lang="de-DE" altLang="en-US" sz="1800"/>
              <a:t>pyramidal cell</a:t>
            </a:r>
          </a:p>
        </p:txBody>
      </p:sp>
      <p:sp>
        <p:nvSpPr>
          <p:cNvPr id="55310" name="Text Box 43"/>
          <p:cNvSpPr txBox="1">
            <a:spLocks noChangeArrowheads="1"/>
          </p:cNvSpPr>
          <p:nvPr/>
        </p:nvSpPr>
        <p:spPr bwMode="auto">
          <a:xfrm>
            <a:off x="5089525" y="6057900"/>
            <a:ext cx="1930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Purkinje cell of the</a:t>
            </a:r>
          </a:p>
          <a:p>
            <a:pPr>
              <a:spcBef>
                <a:spcPct val="0"/>
              </a:spcBef>
              <a:buFontTx/>
              <a:buNone/>
            </a:pPr>
            <a:r>
              <a:rPr lang="de-DE" altLang="en-US" sz="1800"/>
              <a:t>cerebellum</a:t>
            </a:r>
          </a:p>
        </p:txBody>
      </p:sp>
      <p:sp>
        <p:nvSpPr>
          <p:cNvPr id="55311" name="Text Box 44"/>
          <p:cNvSpPr txBox="1">
            <a:spLocks noChangeArrowheads="1"/>
          </p:cNvSpPr>
          <p:nvPr/>
        </p:nvSpPr>
        <p:spPr bwMode="auto">
          <a:xfrm>
            <a:off x="4327525" y="2324100"/>
            <a:ext cx="62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rgbClr val="33CCFF"/>
                </a:solidFill>
              </a:rPr>
              <a:t>axon</a:t>
            </a:r>
            <a:endParaRPr lang="de-DE" altLang="en-US" sz="1800"/>
          </a:p>
        </p:txBody>
      </p:sp>
      <p:sp>
        <p:nvSpPr>
          <p:cNvPr id="55312" name="Text Box 45"/>
          <p:cNvSpPr txBox="1">
            <a:spLocks noChangeArrowheads="1"/>
          </p:cNvSpPr>
          <p:nvPr/>
        </p:nvSpPr>
        <p:spPr bwMode="auto">
          <a:xfrm>
            <a:off x="4251325" y="2019300"/>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rgbClr val="33CCFF"/>
                </a:solidFill>
              </a:rPr>
              <a:t>soma</a:t>
            </a:r>
            <a:endParaRPr lang="de-DE" altLang="en-US" sz="1800"/>
          </a:p>
        </p:txBody>
      </p:sp>
      <p:sp>
        <p:nvSpPr>
          <p:cNvPr id="55313" name="Text Box 46"/>
          <p:cNvSpPr txBox="1">
            <a:spLocks noChangeArrowheads="1"/>
          </p:cNvSpPr>
          <p:nvPr/>
        </p:nvSpPr>
        <p:spPr bwMode="auto">
          <a:xfrm>
            <a:off x="4479925" y="952500"/>
            <a:ext cx="933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rgbClr val="33CCFF"/>
                </a:solidFill>
              </a:rPr>
              <a:t>dendrite</a:t>
            </a:r>
            <a:endParaRPr lang="de-DE" altLang="en-US" sz="1800"/>
          </a:p>
        </p:txBody>
      </p:sp>
      <p:sp>
        <p:nvSpPr>
          <p:cNvPr id="232495" name="Text Box 47"/>
          <p:cNvSpPr txBox="1">
            <a:spLocks noChangeArrowheads="1"/>
          </p:cNvSpPr>
          <p:nvPr/>
        </p:nvSpPr>
        <p:spPr bwMode="auto">
          <a:xfrm>
            <a:off x="0" y="4432300"/>
            <a:ext cx="16383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solidFill>
                  <a:srgbClr val="CC0000"/>
                </a:solidFill>
              </a:rPr>
              <a:t>Different Types</a:t>
            </a:r>
          </a:p>
          <a:p>
            <a:pPr>
              <a:spcBef>
                <a:spcPct val="0"/>
              </a:spcBef>
              <a:buFontTx/>
              <a:buNone/>
            </a:pPr>
            <a:r>
              <a:rPr lang="de-DE" altLang="en-US" sz="1800">
                <a:solidFill>
                  <a:srgbClr val="CC0000"/>
                </a:solidFill>
              </a:rPr>
              <a:t>of Multi-polar</a:t>
            </a:r>
          </a:p>
          <a:p>
            <a:pPr>
              <a:spcBef>
                <a:spcPct val="0"/>
              </a:spcBef>
              <a:buFontTx/>
              <a:buNone/>
            </a:pPr>
            <a:r>
              <a:rPr lang="de-DE" altLang="en-US" sz="1800">
                <a:solidFill>
                  <a:srgbClr val="CC0000"/>
                </a:solidFill>
              </a:rPr>
              <a:t>Cells</a:t>
            </a:r>
            <a:endParaRPr lang="de-DE" altLang="en-US" sz="1800"/>
          </a:p>
        </p:txBody>
      </p:sp>
      <p:pic>
        <p:nvPicPr>
          <p:cNvPr id="49" name="Picture 24" descr="lappe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7225" y="26988"/>
            <a:ext cx="2114550"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7215188" y="327660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de-DE" altLang="en-US"/>
              <a:t>Real Pyramidal Cells</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32482"/>
                                        </p:tgtEl>
                                        <p:attrNameLst>
                                          <p:attrName>style.visibility</p:attrName>
                                        </p:attrNameLst>
                                      </p:cBhvr>
                                      <p:to>
                                        <p:strVal val="visible"/>
                                      </p:to>
                                    </p:set>
                                    <p:anim calcmode="lin" valueType="num">
                                      <p:cBhvr additive="base">
                                        <p:cTn id="7" dur="500" fill="hold"/>
                                        <p:tgtEl>
                                          <p:spTgt spid="232482"/>
                                        </p:tgtEl>
                                        <p:attrNameLst>
                                          <p:attrName>ppt_x</p:attrName>
                                        </p:attrNameLst>
                                      </p:cBhvr>
                                      <p:tavLst>
                                        <p:tav tm="0">
                                          <p:val>
                                            <p:strVal val="0-#ppt_w/2"/>
                                          </p:val>
                                        </p:tav>
                                        <p:tav tm="100000">
                                          <p:val>
                                            <p:strVal val="#ppt_x"/>
                                          </p:val>
                                        </p:tav>
                                      </p:tavLst>
                                    </p:anim>
                                    <p:anim calcmode="lin" valueType="num">
                                      <p:cBhvr additive="base">
                                        <p:cTn id="8" dur="500" fill="hold"/>
                                        <p:tgtEl>
                                          <p:spTgt spid="23248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232483"/>
                                        </p:tgtEl>
                                        <p:attrNameLst>
                                          <p:attrName>style.visibility</p:attrName>
                                        </p:attrNameLst>
                                      </p:cBhvr>
                                      <p:to>
                                        <p:strVal val="visible"/>
                                      </p:to>
                                    </p:set>
                                    <p:anim calcmode="lin" valueType="num">
                                      <p:cBhvr additive="base">
                                        <p:cTn id="13" dur="500" fill="hold"/>
                                        <p:tgtEl>
                                          <p:spTgt spid="232483"/>
                                        </p:tgtEl>
                                        <p:attrNameLst>
                                          <p:attrName>ppt_x</p:attrName>
                                        </p:attrNameLst>
                                      </p:cBhvr>
                                      <p:tavLst>
                                        <p:tav tm="0">
                                          <p:val>
                                            <p:strVal val="1+#ppt_w/2"/>
                                          </p:val>
                                        </p:tav>
                                        <p:tav tm="100000">
                                          <p:val>
                                            <p:strVal val="#ppt_x"/>
                                          </p:val>
                                        </p:tav>
                                      </p:tavLst>
                                    </p:anim>
                                    <p:anim calcmode="lin" valueType="num">
                                      <p:cBhvr additive="base">
                                        <p:cTn id="14" dur="500" fill="hold"/>
                                        <p:tgtEl>
                                          <p:spTgt spid="232483"/>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32495"/>
                                        </p:tgtEl>
                                        <p:attrNameLst>
                                          <p:attrName>style.visibility</p:attrName>
                                        </p:attrNameLst>
                                      </p:cBhvr>
                                      <p:to>
                                        <p:strVal val="visible"/>
                                      </p:to>
                                    </p:set>
                                    <p:anim calcmode="lin" valueType="num">
                                      <p:cBhvr additive="base">
                                        <p:cTn id="19" dur="500" fill="hold"/>
                                        <p:tgtEl>
                                          <p:spTgt spid="232495"/>
                                        </p:tgtEl>
                                        <p:attrNameLst>
                                          <p:attrName>ppt_x</p:attrName>
                                        </p:attrNameLst>
                                      </p:cBhvr>
                                      <p:tavLst>
                                        <p:tav tm="0">
                                          <p:val>
                                            <p:strVal val="1+#ppt_w/2"/>
                                          </p:val>
                                        </p:tav>
                                        <p:tav tm="100000">
                                          <p:val>
                                            <p:strVal val="#ppt_x"/>
                                          </p:val>
                                        </p:tav>
                                      </p:tavLst>
                                    </p:anim>
                                    <p:anim calcmode="lin" valueType="num">
                                      <p:cBhvr additive="base">
                                        <p:cTn id="20" dur="500" fill="hold"/>
                                        <p:tgtEl>
                                          <p:spTgt spid="2324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500" fill="hold"/>
                                        <p:tgtEl>
                                          <p:spTgt spid="49"/>
                                        </p:tgtEl>
                                        <p:attrNameLst>
                                          <p:attrName>ppt_x</p:attrName>
                                        </p:attrNameLst>
                                      </p:cBhvr>
                                      <p:tavLst>
                                        <p:tav tm="0">
                                          <p:val>
                                            <p:strVal val="#ppt_x"/>
                                          </p:val>
                                        </p:tav>
                                        <p:tav tm="100000">
                                          <p:val>
                                            <p:strVal val="#ppt_x"/>
                                          </p:val>
                                        </p:tav>
                                      </p:tavLst>
                                    </p:anim>
                                    <p:anim calcmode="lin" valueType="num">
                                      <p:cBhvr additive="base">
                                        <p:cTn id="26" dur="500" fill="hold"/>
                                        <p:tgtEl>
                                          <p:spTgt spid="4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82" grpId="0" autoUpdateAnimBg="0"/>
      <p:bldP spid="232483" grpId="0" autoUpdateAnimBg="0"/>
      <p:bldP spid="232495" grpId="0" autoUpdateAnimBg="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C3020D3-6D5B-4A2A-91C1-E80F3C6C3786}" type="slidenum">
              <a:rPr lang="en-US" altLang="en-US" sz="1400"/>
              <a:pPr>
                <a:spcBef>
                  <a:spcPct val="0"/>
                </a:spcBef>
                <a:buFontTx/>
                <a:buNone/>
              </a:pPr>
              <a:t>3</a:t>
            </a:fld>
            <a:endParaRPr lang="en-US" altLang="en-US" sz="1400"/>
          </a:p>
        </p:txBody>
      </p:sp>
      <p:sp>
        <p:nvSpPr>
          <p:cNvPr id="9219" name="Rectangle 2"/>
          <p:cNvSpPr>
            <a:spLocks noGrp="1" noChangeArrowheads="1"/>
          </p:cNvSpPr>
          <p:nvPr>
            <p:ph type="title"/>
          </p:nvPr>
        </p:nvSpPr>
        <p:spPr>
          <a:xfrm>
            <a:off x="4140200" y="196850"/>
            <a:ext cx="4752975" cy="495300"/>
          </a:xfrm>
        </p:spPr>
        <p:txBody>
          <a:bodyPr/>
          <a:lstStyle/>
          <a:p>
            <a:pPr algn="r"/>
            <a:r>
              <a:rPr lang="de-DE" altLang="en-US" sz="2000" i="1" smtClean="0">
                <a:solidFill>
                  <a:schemeClr val="bg1"/>
                </a:solidFill>
                <a:latin typeface="Arial" panose="020B0604020202020204" pitchFamily="34" charset="0"/>
              </a:rPr>
              <a:t>Lecture:  Computational Neuroscience, Contents</a:t>
            </a:r>
            <a:endParaRPr lang="en-US" altLang="en-US" sz="1600" b="1" smtClean="0">
              <a:solidFill>
                <a:schemeClr val="bg1"/>
              </a:solidFill>
              <a:latin typeface="Arial" panose="020B0604020202020204" pitchFamily="34" charset="0"/>
            </a:endParaRPr>
          </a:p>
        </p:txBody>
      </p:sp>
      <p:sp>
        <p:nvSpPr>
          <p:cNvPr id="9220" name="Text Box 4"/>
          <p:cNvSpPr txBox="1">
            <a:spLocks noChangeArrowheads="1"/>
          </p:cNvSpPr>
          <p:nvPr/>
        </p:nvSpPr>
        <p:spPr bwMode="auto">
          <a:xfrm>
            <a:off x="107950" y="0"/>
            <a:ext cx="9036050"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dirty="0"/>
              <a:t>	</a:t>
            </a:r>
          </a:p>
          <a:p>
            <a:pPr>
              <a:spcBef>
                <a:spcPct val="0"/>
              </a:spcBef>
              <a:buFontTx/>
              <a:buNone/>
            </a:pPr>
            <a:r>
              <a:rPr lang="de-DE" altLang="en-US" sz="1800" b="1" dirty="0"/>
              <a:t>The Basics – A </a:t>
            </a:r>
            <a:r>
              <a:rPr lang="de-DE" altLang="en-US" sz="1800" b="1" dirty="0" err="1"/>
              <a:t>reminder</a:t>
            </a:r>
            <a:r>
              <a:rPr lang="de-DE" altLang="en-US" sz="1800" dirty="0"/>
              <a:t>:</a:t>
            </a:r>
          </a:p>
          <a:p>
            <a:pPr>
              <a:spcBef>
                <a:spcPct val="0"/>
              </a:spcBef>
              <a:buFontTx/>
              <a:buNone/>
            </a:pPr>
            <a:r>
              <a:rPr lang="de-DE" altLang="en-US" sz="1800" dirty="0"/>
              <a:t>	 </a:t>
            </a:r>
            <a:r>
              <a:rPr lang="de-DE" altLang="en-US" sz="1800" dirty="0" err="1" smtClean="0"/>
              <a:t>Introduction</a:t>
            </a:r>
            <a:r>
              <a:rPr lang="de-DE" altLang="en-US" sz="1800" dirty="0" smtClean="0"/>
              <a:t>: Brain</a:t>
            </a:r>
            <a:r>
              <a:rPr lang="de-DE" altLang="en-US" sz="1800" dirty="0"/>
              <a:t>, </a:t>
            </a:r>
            <a:r>
              <a:rPr lang="de-DE" altLang="en-US" sz="1800" dirty="0" err="1"/>
              <a:t>Maps</a:t>
            </a:r>
            <a:r>
              <a:rPr lang="de-DE" altLang="en-US" sz="1800" dirty="0"/>
              <a:t>, Areas, Networks, Neurons, </a:t>
            </a:r>
            <a:r>
              <a:rPr lang="de-DE" altLang="en-US" sz="1800" dirty="0" err="1"/>
              <a:t>and</a:t>
            </a:r>
            <a:r>
              <a:rPr lang="de-DE" altLang="en-US" sz="1800" dirty="0"/>
              <a:t> </a:t>
            </a:r>
            <a:r>
              <a:rPr lang="de-DE" altLang="en-US" sz="1800" dirty="0" err="1" smtClean="0"/>
              <a:t>Synapses</a:t>
            </a:r>
            <a:endParaRPr lang="de-DE" altLang="en-US" sz="1800" dirty="0" smtClean="0"/>
          </a:p>
          <a:p>
            <a:pPr>
              <a:spcBef>
                <a:spcPct val="0"/>
              </a:spcBef>
              <a:buFontTx/>
              <a:buNone/>
            </a:pPr>
            <a:endParaRPr lang="de-DE" altLang="en-US" sz="1800" dirty="0"/>
          </a:p>
          <a:p>
            <a:pPr>
              <a:spcBef>
                <a:spcPct val="0"/>
              </a:spcBef>
              <a:buFontTx/>
              <a:buNone/>
            </a:pPr>
            <a:r>
              <a:rPr lang="de-DE" altLang="en-US" sz="1800" b="1" dirty="0" err="1" smtClean="0"/>
              <a:t>From</a:t>
            </a:r>
            <a:r>
              <a:rPr lang="de-DE" altLang="en-US" sz="1800" b="1" dirty="0" smtClean="0"/>
              <a:t> Membrane </a:t>
            </a:r>
            <a:r>
              <a:rPr lang="de-DE" altLang="en-US" sz="1800" b="1" dirty="0" err="1" smtClean="0"/>
              <a:t>Reactions</a:t>
            </a:r>
            <a:r>
              <a:rPr lang="de-DE" altLang="en-US" sz="1800" b="1" dirty="0" smtClean="0"/>
              <a:t> </a:t>
            </a:r>
            <a:r>
              <a:rPr lang="de-DE" altLang="en-US" sz="1800" b="1" dirty="0" err="1" smtClean="0"/>
              <a:t>to</a:t>
            </a:r>
            <a:r>
              <a:rPr lang="de-DE" altLang="en-US" sz="1800" b="1" dirty="0" smtClean="0"/>
              <a:t> Information </a:t>
            </a:r>
            <a:r>
              <a:rPr lang="de-DE" altLang="en-US" sz="1800" b="1" dirty="0" err="1" smtClean="0"/>
              <a:t>Extraction</a:t>
            </a:r>
            <a:r>
              <a:rPr lang="de-DE" altLang="en-US" sz="1800" b="1" dirty="0" smtClean="0"/>
              <a:t>:</a:t>
            </a:r>
            <a:endParaRPr lang="de-DE" altLang="en-US" sz="1800" b="1" dirty="0"/>
          </a:p>
          <a:p>
            <a:pPr>
              <a:spcBef>
                <a:spcPct val="0"/>
              </a:spcBef>
              <a:buFontTx/>
              <a:buNone/>
            </a:pPr>
            <a:r>
              <a:rPr lang="de-DE" altLang="en-US" sz="1800" dirty="0"/>
              <a:t>	</a:t>
            </a:r>
            <a:r>
              <a:rPr lang="de-DE" altLang="en-US" sz="1800" dirty="0" smtClean="0"/>
              <a:t>Membrane </a:t>
            </a:r>
            <a:r>
              <a:rPr lang="de-DE" altLang="en-US" sz="1800" dirty="0"/>
              <a:t>Models</a:t>
            </a:r>
          </a:p>
          <a:p>
            <a:pPr>
              <a:spcBef>
                <a:spcPct val="0"/>
              </a:spcBef>
              <a:buFontTx/>
              <a:buNone/>
            </a:pPr>
            <a:r>
              <a:rPr lang="de-DE" altLang="en-US" sz="1800" dirty="0"/>
              <a:t>	</a:t>
            </a:r>
            <a:r>
              <a:rPr lang="de-DE" altLang="en-US" sz="1800" dirty="0" err="1" smtClean="0"/>
              <a:t>Calculating</a:t>
            </a:r>
            <a:r>
              <a:rPr lang="de-DE" altLang="en-US" sz="1800" dirty="0" smtClean="0"/>
              <a:t> </a:t>
            </a:r>
            <a:r>
              <a:rPr lang="de-DE" altLang="en-US" sz="1800" dirty="0" err="1"/>
              <a:t>with</a:t>
            </a:r>
            <a:r>
              <a:rPr lang="de-DE" altLang="en-US" sz="1800" dirty="0"/>
              <a:t> Neurons I: </a:t>
            </a:r>
            <a:r>
              <a:rPr lang="de-DE" altLang="en-US" sz="1800" dirty="0" err="1"/>
              <a:t>adding</a:t>
            </a:r>
            <a:r>
              <a:rPr lang="de-DE" altLang="en-US" sz="1800" dirty="0"/>
              <a:t>, </a:t>
            </a:r>
            <a:r>
              <a:rPr lang="de-DE" altLang="en-US" sz="1800" dirty="0" err="1"/>
              <a:t>subtracting</a:t>
            </a:r>
            <a:r>
              <a:rPr lang="de-DE" altLang="en-US" sz="1800" dirty="0"/>
              <a:t>, </a:t>
            </a:r>
            <a:r>
              <a:rPr lang="de-DE" altLang="en-US" sz="1800" dirty="0" err="1" smtClean="0"/>
              <a:t>multiplying</a:t>
            </a:r>
            <a:r>
              <a:rPr lang="de-DE" altLang="en-US" sz="1800" dirty="0"/>
              <a:t>, </a:t>
            </a:r>
            <a:r>
              <a:rPr lang="de-DE" altLang="en-US" sz="1800" dirty="0" err="1" smtClean="0"/>
              <a:t>dividing</a:t>
            </a:r>
            <a:endParaRPr lang="de-DE" altLang="en-US" sz="1800" dirty="0"/>
          </a:p>
          <a:p>
            <a:pPr>
              <a:spcBef>
                <a:spcPct val="0"/>
              </a:spcBef>
              <a:buFontTx/>
              <a:buNone/>
            </a:pPr>
            <a:r>
              <a:rPr lang="de-DE" altLang="en-US" sz="1800" dirty="0"/>
              <a:t>	</a:t>
            </a:r>
            <a:r>
              <a:rPr lang="de-DE" altLang="en-US" sz="1800" dirty="0" err="1" smtClean="0"/>
              <a:t>Calculating</a:t>
            </a:r>
            <a:r>
              <a:rPr lang="de-DE" altLang="en-US" sz="1800" dirty="0" smtClean="0"/>
              <a:t> </a:t>
            </a:r>
            <a:r>
              <a:rPr lang="de-DE" altLang="en-US" sz="1800" dirty="0" err="1"/>
              <a:t>with</a:t>
            </a:r>
            <a:r>
              <a:rPr lang="de-DE" altLang="en-US" sz="1800" dirty="0"/>
              <a:t> Neurons II: </a:t>
            </a:r>
            <a:r>
              <a:rPr lang="de-DE" altLang="en-US" sz="1800" dirty="0" smtClean="0"/>
              <a:t>Integration</a:t>
            </a:r>
            <a:endParaRPr lang="de-DE" altLang="en-US" sz="1800" dirty="0"/>
          </a:p>
          <a:p>
            <a:pPr>
              <a:spcBef>
                <a:spcPct val="0"/>
              </a:spcBef>
              <a:buFontTx/>
              <a:buNone/>
            </a:pPr>
            <a:r>
              <a:rPr lang="de-DE" altLang="en-US" sz="1800" dirty="0"/>
              <a:t>	</a:t>
            </a:r>
            <a:r>
              <a:rPr lang="de-DE" altLang="en-US" sz="1800" dirty="0" smtClean="0"/>
              <a:t>Information </a:t>
            </a:r>
            <a:r>
              <a:rPr lang="de-DE" altLang="en-US" sz="1800" dirty="0" err="1"/>
              <a:t>processing</a:t>
            </a:r>
            <a:r>
              <a:rPr lang="de-DE" altLang="en-US" sz="1800" dirty="0"/>
              <a:t> in </a:t>
            </a:r>
            <a:r>
              <a:rPr lang="de-DE" altLang="en-US" sz="1800" dirty="0" err="1"/>
              <a:t>the</a:t>
            </a:r>
            <a:r>
              <a:rPr lang="de-DE" altLang="en-US" sz="1800" dirty="0"/>
              <a:t> </a:t>
            </a:r>
            <a:r>
              <a:rPr lang="de-DE" altLang="en-US" sz="1800" dirty="0" err="1"/>
              <a:t>cortex</a:t>
            </a:r>
            <a:r>
              <a:rPr lang="de-DE" altLang="en-US" sz="1800" dirty="0"/>
              <a:t> I: Neurons </a:t>
            </a:r>
            <a:r>
              <a:rPr lang="de-DE" altLang="en-US" sz="1800" dirty="0" err="1"/>
              <a:t>as</a:t>
            </a:r>
            <a:r>
              <a:rPr lang="de-DE" altLang="en-US" sz="1800" dirty="0"/>
              <a:t> </a:t>
            </a:r>
            <a:r>
              <a:rPr lang="de-DE" altLang="en-US" sz="1800" dirty="0" err="1" smtClean="0"/>
              <a:t>filters</a:t>
            </a:r>
            <a:r>
              <a:rPr lang="de-DE" altLang="en-US" sz="1800" dirty="0" smtClean="0"/>
              <a:t> (Visual System)</a:t>
            </a:r>
            <a:endParaRPr lang="de-DE" altLang="en-US" sz="1800" dirty="0"/>
          </a:p>
          <a:p>
            <a:pPr>
              <a:spcBef>
                <a:spcPct val="0"/>
              </a:spcBef>
              <a:buFontTx/>
              <a:buNone/>
            </a:pPr>
            <a:r>
              <a:rPr lang="de-DE" altLang="en-US" sz="1800" dirty="0"/>
              <a:t>	</a:t>
            </a:r>
            <a:r>
              <a:rPr lang="de-DE" altLang="en-US" sz="1800" dirty="0" smtClean="0"/>
              <a:t>Information </a:t>
            </a:r>
            <a:r>
              <a:rPr lang="de-DE" altLang="en-US" sz="1800" dirty="0" err="1"/>
              <a:t>processing</a:t>
            </a:r>
            <a:r>
              <a:rPr lang="de-DE" altLang="en-US" sz="1800" dirty="0"/>
              <a:t> in </a:t>
            </a:r>
            <a:r>
              <a:rPr lang="de-DE" altLang="en-US" sz="1800" dirty="0" err="1"/>
              <a:t>the</a:t>
            </a:r>
            <a:r>
              <a:rPr lang="de-DE" altLang="en-US" sz="1800" dirty="0"/>
              <a:t> </a:t>
            </a:r>
            <a:r>
              <a:rPr lang="de-DE" altLang="en-US" sz="1800" dirty="0" err="1"/>
              <a:t>cortex</a:t>
            </a:r>
            <a:r>
              <a:rPr lang="de-DE" altLang="en-US" sz="1800" dirty="0"/>
              <a:t> II</a:t>
            </a:r>
            <a:r>
              <a:rPr lang="de-DE" altLang="en-US" sz="1800" dirty="0" smtClean="0"/>
              <a:t>: </a:t>
            </a:r>
            <a:r>
              <a:rPr lang="de-DE" altLang="en-US" sz="1800" dirty="0" err="1" smtClean="0"/>
              <a:t>Correlations</a:t>
            </a:r>
            <a:r>
              <a:rPr lang="de-DE" altLang="en-US" sz="1800" dirty="0" smtClean="0"/>
              <a:t> (</a:t>
            </a:r>
            <a:r>
              <a:rPr lang="de-DE" altLang="en-US" sz="1800" dirty="0" err="1" smtClean="0"/>
              <a:t>auditory</a:t>
            </a:r>
            <a:r>
              <a:rPr lang="de-DE" altLang="en-US" sz="1800" dirty="0" smtClean="0"/>
              <a:t> </a:t>
            </a:r>
            <a:r>
              <a:rPr lang="de-DE" altLang="en-US" sz="1800" dirty="0" err="1" smtClean="0"/>
              <a:t>system</a:t>
            </a:r>
            <a:r>
              <a:rPr lang="de-DE" altLang="en-US" sz="1800" dirty="0" smtClean="0"/>
              <a:t>)</a:t>
            </a:r>
            <a:endParaRPr lang="de-DE" altLang="en-US" sz="1800" dirty="0"/>
          </a:p>
          <a:p>
            <a:pPr>
              <a:spcBef>
                <a:spcPct val="0"/>
              </a:spcBef>
              <a:buFontTx/>
              <a:buNone/>
            </a:pPr>
            <a:endParaRPr lang="de-DE" altLang="en-US" sz="1800" b="1" dirty="0" smtClean="0"/>
          </a:p>
          <a:p>
            <a:pPr>
              <a:spcBef>
                <a:spcPct val="0"/>
              </a:spcBef>
              <a:buFontTx/>
              <a:buNone/>
            </a:pPr>
            <a:r>
              <a:rPr lang="de-DE" altLang="en-US" sz="1800" b="1" dirty="0" smtClean="0"/>
              <a:t>Learning </a:t>
            </a:r>
            <a:r>
              <a:rPr lang="de-DE" altLang="en-US" sz="1800" b="1" dirty="0" err="1" smtClean="0"/>
              <a:t>and</a:t>
            </a:r>
            <a:r>
              <a:rPr lang="de-DE" altLang="en-US" sz="1800" b="1" dirty="0" smtClean="0"/>
              <a:t> </a:t>
            </a:r>
            <a:r>
              <a:rPr lang="de-DE" altLang="en-US" sz="1800" b="1" dirty="0" err="1" smtClean="0"/>
              <a:t>Plasticity</a:t>
            </a:r>
            <a:r>
              <a:rPr lang="de-DE" altLang="en-US" sz="1800" b="1" dirty="0" smtClean="0"/>
              <a:t> </a:t>
            </a:r>
            <a:r>
              <a:rPr lang="de-DE" altLang="en-US" sz="1800" b="1" dirty="0" err="1" smtClean="0"/>
              <a:t>and</a:t>
            </a:r>
            <a:r>
              <a:rPr lang="de-DE" altLang="en-US" sz="1800" b="1" dirty="0" smtClean="0"/>
              <a:t> </a:t>
            </a:r>
            <a:r>
              <a:rPr lang="de-DE" altLang="en-US" sz="1800" b="1" dirty="0" err="1" smtClean="0"/>
              <a:t>the</a:t>
            </a:r>
            <a:r>
              <a:rPr lang="de-DE" altLang="en-US" sz="1800" b="1" dirty="0" smtClean="0"/>
              <a:t> Link </a:t>
            </a:r>
            <a:r>
              <a:rPr lang="de-DE" altLang="en-US" sz="1800" b="1" dirty="0" err="1" smtClean="0"/>
              <a:t>to</a:t>
            </a:r>
            <a:r>
              <a:rPr lang="de-DE" altLang="en-US" sz="1800" b="1" dirty="0" smtClean="0"/>
              <a:t> </a:t>
            </a:r>
            <a:r>
              <a:rPr lang="de-DE" altLang="en-US" sz="1800" b="1" dirty="0" err="1"/>
              <a:t>B</a:t>
            </a:r>
            <a:r>
              <a:rPr lang="de-DE" altLang="en-US" sz="1800" b="1" dirty="0" err="1" smtClean="0"/>
              <a:t>ehavioral</a:t>
            </a:r>
            <a:r>
              <a:rPr lang="de-DE" altLang="en-US" sz="1800" b="1" dirty="0" smtClean="0"/>
              <a:t> </a:t>
            </a:r>
            <a:r>
              <a:rPr lang="de-DE" altLang="en-US" sz="1800" b="1" dirty="0"/>
              <a:t>C</a:t>
            </a:r>
            <a:r>
              <a:rPr lang="de-DE" altLang="en-US" sz="1800" b="1" dirty="0" smtClean="0"/>
              <a:t>ontrol (</a:t>
            </a:r>
            <a:r>
              <a:rPr lang="de-DE" altLang="en-US" sz="1800" b="1" dirty="0" err="1" smtClean="0"/>
              <a:t>animals</a:t>
            </a:r>
            <a:r>
              <a:rPr lang="de-DE" altLang="en-US" sz="1800" b="1" dirty="0" smtClean="0"/>
              <a:t> </a:t>
            </a:r>
            <a:r>
              <a:rPr lang="de-DE" altLang="en-US" sz="1800" b="1" dirty="0" err="1" smtClean="0"/>
              <a:t>and</a:t>
            </a:r>
            <a:r>
              <a:rPr lang="de-DE" altLang="en-US" sz="1800" b="1" dirty="0" smtClean="0"/>
              <a:t> </a:t>
            </a:r>
            <a:r>
              <a:rPr lang="de-DE" altLang="en-US" sz="1800" b="1" dirty="0" err="1" smtClean="0"/>
              <a:t>robots</a:t>
            </a:r>
            <a:r>
              <a:rPr lang="de-DE" altLang="en-US" sz="1800" b="1" dirty="0" smtClean="0"/>
              <a:t>)</a:t>
            </a:r>
            <a:endParaRPr lang="de-DE" altLang="en-US" sz="1800" b="1" dirty="0"/>
          </a:p>
          <a:p>
            <a:pPr>
              <a:spcBef>
                <a:spcPct val="0"/>
              </a:spcBef>
              <a:buFontTx/>
              <a:buNone/>
            </a:pPr>
            <a:r>
              <a:rPr lang="de-DE" altLang="en-US" sz="1800" dirty="0"/>
              <a:t>	</a:t>
            </a:r>
            <a:r>
              <a:rPr lang="de-DE" altLang="en-US" sz="1800" dirty="0" err="1" smtClean="0"/>
              <a:t>Introduction</a:t>
            </a:r>
            <a:r>
              <a:rPr lang="de-DE" altLang="en-US" sz="1800" dirty="0" smtClean="0"/>
              <a:t> </a:t>
            </a:r>
            <a:r>
              <a:rPr lang="de-DE" altLang="en-US" sz="1800" dirty="0" err="1" smtClean="0"/>
              <a:t>to</a:t>
            </a:r>
            <a:r>
              <a:rPr lang="de-DE" altLang="en-US" sz="1800" dirty="0" smtClean="0"/>
              <a:t> Learning </a:t>
            </a:r>
            <a:r>
              <a:rPr lang="de-DE" altLang="en-US" sz="1800" dirty="0" err="1" smtClean="0"/>
              <a:t>and</a:t>
            </a:r>
            <a:r>
              <a:rPr lang="de-DE" altLang="en-US" sz="1800" dirty="0" smtClean="0"/>
              <a:t> </a:t>
            </a:r>
            <a:r>
              <a:rPr lang="de-DE" altLang="en-US" sz="1800" dirty="0" err="1" smtClean="0"/>
              <a:t>Plasticity</a:t>
            </a:r>
            <a:endParaRPr lang="de-DE" altLang="en-US" sz="1800" dirty="0" smtClean="0"/>
          </a:p>
          <a:p>
            <a:pPr>
              <a:spcBef>
                <a:spcPct val="0"/>
              </a:spcBef>
              <a:buFontTx/>
              <a:buNone/>
            </a:pPr>
            <a:r>
              <a:rPr lang="de-DE" altLang="en-US" sz="1800" dirty="0"/>
              <a:t>	</a:t>
            </a:r>
            <a:r>
              <a:rPr lang="de-DE" altLang="en-US" sz="1800" dirty="0" err="1" smtClean="0"/>
              <a:t>Hebbian</a:t>
            </a:r>
            <a:r>
              <a:rPr lang="de-DE" altLang="en-US" sz="1800" dirty="0" smtClean="0"/>
              <a:t> Learning </a:t>
            </a:r>
            <a:r>
              <a:rPr lang="de-DE" altLang="en-US" sz="1800" dirty="0" err="1" smtClean="0"/>
              <a:t>and</a:t>
            </a:r>
            <a:r>
              <a:rPr lang="de-DE" altLang="en-US" sz="1800" dirty="0" smtClean="0"/>
              <a:t> </a:t>
            </a:r>
            <a:r>
              <a:rPr lang="de-DE" altLang="en-US" sz="1800" dirty="0" err="1" smtClean="0"/>
              <a:t>Stability</a:t>
            </a:r>
            <a:r>
              <a:rPr lang="de-DE" altLang="en-US" sz="1800" dirty="0" smtClean="0"/>
              <a:t> – Additional </a:t>
            </a:r>
            <a:r>
              <a:rPr lang="de-DE" altLang="en-US" sz="1800" dirty="0" err="1" smtClean="0"/>
              <a:t>more-stable</a:t>
            </a:r>
            <a:r>
              <a:rPr lang="de-DE" altLang="en-US" sz="1800" dirty="0" smtClean="0"/>
              <a:t> Learning Rules</a:t>
            </a:r>
          </a:p>
          <a:p>
            <a:pPr>
              <a:spcBef>
                <a:spcPct val="0"/>
              </a:spcBef>
              <a:buFontTx/>
              <a:buNone/>
            </a:pPr>
            <a:r>
              <a:rPr lang="de-DE" altLang="en-US" sz="1800" dirty="0"/>
              <a:t>	</a:t>
            </a:r>
            <a:r>
              <a:rPr lang="de-DE" altLang="en-US" sz="1800" dirty="0" err="1" smtClean="0"/>
              <a:t>Applications</a:t>
            </a:r>
            <a:r>
              <a:rPr lang="de-DE" altLang="en-US" sz="1800" dirty="0" smtClean="0"/>
              <a:t> </a:t>
            </a:r>
            <a:r>
              <a:rPr lang="de-DE" altLang="en-US" sz="1800" dirty="0" err="1" smtClean="0"/>
              <a:t>of</a:t>
            </a:r>
            <a:r>
              <a:rPr lang="de-DE" altLang="en-US" sz="1800" dirty="0" smtClean="0"/>
              <a:t> </a:t>
            </a:r>
            <a:r>
              <a:rPr lang="de-DE" altLang="en-US" sz="1800" dirty="0" err="1" smtClean="0"/>
              <a:t>Hebb</a:t>
            </a:r>
            <a:r>
              <a:rPr lang="de-DE" altLang="en-US" sz="1800" dirty="0" smtClean="0"/>
              <a:t>: PCA, </a:t>
            </a:r>
            <a:r>
              <a:rPr lang="de-DE" altLang="en-US" sz="1800" dirty="0" err="1" smtClean="0"/>
              <a:t>Ocular</a:t>
            </a:r>
            <a:r>
              <a:rPr lang="de-DE" altLang="en-US" sz="1800" dirty="0" smtClean="0"/>
              <a:t> </a:t>
            </a:r>
            <a:r>
              <a:rPr lang="de-DE" altLang="en-US" sz="1800" dirty="0" err="1" smtClean="0"/>
              <a:t>dominance</a:t>
            </a:r>
            <a:r>
              <a:rPr lang="de-DE" altLang="en-US" sz="1800" dirty="0" smtClean="0"/>
              <a:t> </a:t>
            </a:r>
            <a:r>
              <a:rPr lang="de-DE" altLang="en-US" sz="1800" dirty="0" err="1" smtClean="0"/>
              <a:t>maps</a:t>
            </a:r>
            <a:endParaRPr lang="de-DE" altLang="en-US" sz="1800" dirty="0" smtClean="0"/>
          </a:p>
          <a:p>
            <a:pPr>
              <a:spcBef>
                <a:spcPct val="0"/>
              </a:spcBef>
              <a:buFontTx/>
              <a:buNone/>
            </a:pPr>
            <a:r>
              <a:rPr lang="de-DE" altLang="en-US" sz="1800" dirty="0"/>
              <a:t>	</a:t>
            </a:r>
            <a:r>
              <a:rPr lang="de-DE" altLang="en-US" sz="1800" dirty="0" smtClean="0"/>
              <a:t>Differential </a:t>
            </a:r>
            <a:r>
              <a:rPr lang="de-DE" altLang="en-US" sz="1800" dirty="0" err="1" smtClean="0"/>
              <a:t>Hebbian</a:t>
            </a:r>
            <a:r>
              <a:rPr lang="de-DE" altLang="en-US" sz="1800" dirty="0" smtClean="0"/>
              <a:t> Learning </a:t>
            </a:r>
            <a:r>
              <a:rPr lang="de-DE" altLang="en-US" sz="1800" dirty="0" err="1" smtClean="0"/>
              <a:t>and</a:t>
            </a:r>
            <a:r>
              <a:rPr lang="de-DE" altLang="en-US" sz="1800" dirty="0" smtClean="0"/>
              <a:t> </a:t>
            </a:r>
            <a:r>
              <a:rPr lang="de-DE" altLang="en-US" sz="1800" dirty="0" err="1" smtClean="0"/>
              <a:t>Stability</a:t>
            </a:r>
            <a:endParaRPr lang="de-DE" altLang="en-US" sz="1800" dirty="0" smtClean="0"/>
          </a:p>
          <a:p>
            <a:pPr>
              <a:spcBef>
                <a:spcPct val="0"/>
              </a:spcBef>
              <a:buFontTx/>
              <a:buNone/>
            </a:pPr>
            <a:r>
              <a:rPr lang="de-DE" altLang="en-US" sz="1800" dirty="0" smtClean="0"/>
              <a:t>	Differential </a:t>
            </a:r>
            <a:r>
              <a:rPr lang="de-DE" altLang="en-US" sz="1800" dirty="0" err="1" smtClean="0"/>
              <a:t>Hebbian</a:t>
            </a:r>
            <a:r>
              <a:rPr lang="de-DE" altLang="en-US" sz="1800" dirty="0" smtClean="0"/>
              <a:t> Learning </a:t>
            </a:r>
            <a:r>
              <a:rPr lang="de-DE" altLang="en-US" sz="1800" dirty="0" err="1" smtClean="0"/>
              <a:t>and</a:t>
            </a:r>
            <a:r>
              <a:rPr lang="de-DE" altLang="en-US" sz="1800" dirty="0" smtClean="0"/>
              <a:t> </a:t>
            </a:r>
            <a:r>
              <a:rPr lang="de-DE" altLang="en-US" sz="1800" dirty="0" err="1" smtClean="0"/>
              <a:t>its</a:t>
            </a:r>
            <a:r>
              <a:rPr lang="de-DE" altLang="en-US" sz="1800" dirty="0" smtClean="0"/>
              <a:t> </a:t>
            </a:r>
            <a:r>
              <a:rPr lang="de-DE" altLang="en-US" sz="1800" dirty="0" err="1" smtClean="0"/>
              <a:t>relation</a:t>
            </a:r>
            <a:r>
              <a:rPr lang="de-DE" altLang="en-US" sz="1800" dirty="0" smtClean="0"/>
              <a:t> </a:t>
            </a:r>
            <a:r>
              <a:rPr lang="de-DE" altLang="en-US" sz="1800" dirty="0" err="1" smtClean="0"/>
              <a:t>to</a:t>
            </a:r>
            <a:r>
              <a:rPr lang="de-DE" altLang="en-US" sz="1800" dirty="0" smtClean="0"/>
              <a:t> STDP</a:t>
            </a:r>
          </a:p>
          <a:p>
            <a:pPr>
              <a:spcBef>
                <a:spcPct val="0"/>
              </a:spcBef>
              <a:buFontTx/>
              <a:buNone/>
            </a:pPr>
            <a:r>
              <a:rPr lang="de-DE" altLang="en-US" sz="1800" dirty="0"/>
              <a:t>	</a:t>
            </a:r>
            <a:r>
              <a:rPr lang="de-DE" altLang="en-US" sz="1800" dirty="0" err="1" smtClean="0"/>
              <a:t>Conditioning</a:t>
            </a:r>
            <a:r>
              <a:rPr lang="de-DE" altLang="en-US" sz="1800" dirty="0" smtClean="0"/>
              <a:t>: Temporal </a:t>
            </a:r>
            <a:r>
              <a:rPr lang="de-DE" altLang="en-US" sz="1800" dirty="0" err="1" smtClean="0"/>
              <a:t>Sequence</a:t>
            </a:r>
            <a:r>
              <a:rPr lang="de-DE" altLang="en-US" sz="1800" dirty="0" smtClean="0"/>
              <a:t> Learning in Animals </a:t>
            </a:r>
            <a:r>
              <a:rPr lang="de-DE" altLang="en-US" sz="1800" dirty="0" err="1" smtClean="0"/>
              <a:t>and</a:t>
            </a:r>
            <a:r>
              <a:rPr lang="de-DE" altLang="en-US" sz="1800" dirty="0" smtClean="0"/>
              <a:t> </a:t>
            </a:r>
            <a:r>
              <a:rPr lang="de-DE" altLang="en-US" sz="1800" dirty="0" err="1" smtClean="0"/>
              <a:t>Robots</a:t>
            </a:r>
            <a:endParaRPr lang="de-DE" altLang="en-US" sz="1800" dirty="0" smtClean="0"/>
          </a:p>
          <a:p>
            <a:pPr>
              <a:spcBef>
                <a:spcPct val="0"/>
              </a:spcBef>
              <a:buFontTx/>
              <a:buNone/>
            </a:pPr>
            <a:r>
              <a:rPr lang="de-DE" altLang="en-US" sz="1800" dirty="0"/>
              <a:t>	</a:t>
            </a:r>
            <a:r>
              <a:rPr lang="de-DE" altLang="en-US" sz="1800" dirty="0" err="1" smtClean="0"/>
              <a:t>Conditioning</a:t>
            </a:r>
            <a:r>
              <a:rPr lang="de-DE" altLang="en-US" sz="1800" dirty="0" smtClean="0"/>
              <a:t>: </a:t>
            </a:r>
            <a:r>
              <a:rPr lang="de-DE" altLang="en-US" sz="1800" dirty="0" err="1" smtClean="0"/>
              <a:t>Rescorla</a:t>
            </a:r>
            <a:r>
              <a:rPr lang="de-DE" altLang="en-US" sz="1800" dirty="0" smtClean="0"/>
              <a:t> Wagner </a:t>
            </a:r>
            <a:r>
              <a:rPr lang="de-DE" altLang="en-US" sz="1800" dirty="0" err="1" smtClean="0"/>
              <a:t>Rule</a:t>
            </a:r>
            <a:endParaRPr lang="de-DE" altLang="en-US" sz="1800" dirty="0" smtClean="0"/>
          </a:p>
          <a:p>
            <a:pPr>
              <a:spcBef>
                <a:spcPct val="0"/>
              </a:spcBef>
              <a:buFontTx/>
              <a:buNone/>
            </a:pPr>
            <a:r>
              <a:rPr lang="de-DE" altLang="en-US" sz="1800" dirty="0"/>
              <a:t>	</a:t>
            </a:r>
            <a:r>
              <a:rPr lang="de-DE" altLang="en-US" sz="1800" dirty="0" err="1" smtClean="0"/>
              <a:t>Conditioning</a:t>
            </a:r>
            <a:r>
              <a:rPr lang="de-DE" altLang="en-US" sz="1800" dirty="0" smtClean="0"/>
              <a:t> </a:t>
            </a:r>
            <a:r>
              <a:rPr lang="de-DE" altLang="en-US" sz="1800" dirty="0" err="1" smtClean="0"/>
              <a:t>and</a:t>
            </a:r>
            <a:r>
              <a:rPr lang="de-DE" altLang="en-US" sz="1800" dirty="0" smtClean="0"/>
              <a:t> Reinforcement Learning: TD-Learning</a:t>
            </a:r>
          </a:p>
          <a:p>
            <a:pPr>
              <a:spcBef>
                <a:spcPct val="0"/>
              </a:spcBef>
              <a:buFontTx/>
              <a:buNone/>
            </a:pPr>
            <a:r>
              <a:rPr lang="de-DE" altLang="en-US" sz="1800" dirty="0" smtClean="0"/>
              <a:t>	</a:t>
            </a:r>
            <a:r>
              <a:rPr lang="de-DE" altLang="en-US" sz="1800" dirty="0" err="1" smtClean="0"/>
              <a:t>Actor-Critic</a:t>
            </a:r>
            <a:r>
              <a:rPr lang="de-DE" altLang="en-US" sz="1800" dirty="0" smtClean="0"/>
              <a:t> </a:t>
            </a:r>
            <a:r>
              <a:rPr lang="de-DE" altLang="en-US" sz="1800" dirty="0" err="1" smtClean="0"/>
              <a:t>Architectures</a:t>
            </a:r>
            <a:r>
              <a:rPr lang="de-DE" altLang="en-US" sz="1800" dirty="0" smtClean="0"/>
              <a:t> </a:t>
            </a:r>
            <a:r>
              <a:rPr lang="de-DE" altLang="en-US" sz="1800" dirty="0" err="1" smtClean="0"/>
              <a:t>and</a:t>
            </a:r>
            <a:r>
              <a:rPr lang="de-DE" altLang="en-US" sz="1800" dirty="0" smtClean="0"/>
              <a:t> </a:t>
            </a:r>
            <a:r>
              <a:rPr lang="de-DE" altLang="en-US" sz="1800" dirty="0" err="1" smtClean="0"/>
              <a:t>the</a:t>
            </a:r>
            <a:r>
              <a:rPr lang="de-DE" altLang="en-US" sz="1800" dirty="0" smtClean="0"/>
              <a:t> Basal </a:t>
            </a:r>
            <a:r>
              <a:rPr lang="de-DE" altLang="en-US" sz="1800" dirty="0" err="1" smtClean="0"/>
              <a:t>Ganglia</a:t>
            </a:r>
            <a:r>
              <a:rPr lang="de-DE" altLang="en-US" sz="1800" dirty="0" smtClean="0"/>
              <a:t> </a:t>
            </a:r>
            <a:r>
              <a:rPr lang="de-DE" altLang="en-US" sz="1800" dirty="0" err="1" smtClean="0"/>
              <a:t>of</a:t>
            </a:r>
            <a:r>
              <a:rPr lang="de-DE" altLang="en-US" sz="1800" dirty="0" smtClean="0"/>
              <a:t> </a:t>
            </a:r>
            <a:r>
              <a:rPr lang="de-DE" altLang="en-US" sz="1800" dirty="0" err="1" smtClean="0"/>
              <a:t>the</a:t>
            </a:r>
            <a:r>
              <a:rPr lang="de-DE" altLang="en-US" sz="1800" dirty="0" smtClean="0"/>
              <a:t> Brain</a:t>
            </a:r>
          </a:p>
          <a:p>
            <a:pPr>
              <a:spcBef>
                <a:spcPct val="0"/>
              </a:spcBef>
              <a:buNone/>
            </a:pPr>
            <a:r>
              <a:rPr lang="de-DE" altLang="en-US" sz="1800" dirty="0"/>
              <a:t>	Reinforcement Learning </a:t>
            </a:r>
            <a:r>
              <a:rPr lang="de-DE" altLang="en-US" sz="1800" dirty="0" err="1"/>
              <a:t>for</a:t>
            </a:r>
            <a:r>
              <a:rPr lang="de-DE" altLang="en-US" sz="1800" dirty="0"/>
              <a:t> Control: Q </a:t>
            </a:r>
            <a:r>
              <a:rPr lang="de-DE" altLang="en-US" sz="1800" dirty="0" err="1"/>
              <a:t>and</a:t>
            </a:r>
            <a:r>
              <a:rPr lang="de-DE" altLang="en-US" sz="1800" dirty="0"/>
              <a:t> SARSA </a:t>
            </a:r>
            <a:r>
              <a:rPr lang="de-DE" altLang="en-US" sz="1800" dirty="0" smtClean="0"/>
              <a:t>Learning</a:t>
            </a:r>
          </a:p>
          <a:p>
            <a:pPr>
              <a:spcBef>
                <a:spcPct val="0"/>
              </a:spcBef>
              <a:buNone/>
            </a:pPr>
            <a:r>
              <a:rPr lang="de-DE" altLang="en-US" sz="1800" dirty="0"/>
              <a:t>	</a:t>
            </a:r>
            <a:r>
              <a:rPr lang="de-DE" altLang="en-US" sz="1800" dirty="0" err="1" smtClean="0"/>
              <a:t>Self-Organization</a:t>
            </a:r>
            <a:r>
              <a:rPr lang="de-DE" altLang="en-US" sz="1800" dirty="0" smtClean="0"/>
              <a:t> </a:t>
            </a:r>
            <a:r>
              <a:rPr lang="de-DE" altLang="en-US" sz="1800" dirty="0" err="1" smtClean="0"/>
              <a:t>of</a:t>
            </a:r>
            <a:r>
              <a:rPr lang="de-DE" altLang="en-US" sz="1800" dirty="0" smtClean="0"/>
              <a:t> Brain </a:t>
            </a:r>
            <a:r>
              <a:rPr lang="de-DE" altLang="en-US" sz="1800" dirty="0" err="1" smtClean="0"/>
              <a:t>Structures</a:t>
            </a:r>
            <a:r>
              <a:rPr lang="de-DE" altLang="en-US" sz="1800" dirty="0" smtClean="0"/>
              <a:t> („</a:t>
            </a:r>
            <a:r>
              <a:rPr lang="de-DE" altLang="en-US" sz="1800" dirty="0" err="1" smtClean="0"/>
              <a:t>Maps</a:t>
            </a:r>
            <a:r>
              <a:rPr lang="de-DE" altLang="en-US" sz="1800" dirty="0" smtClean="0"/>
              <a:t> in </a:t>
            </a:r>
            <a:r>
              <a:rPr lang="de-DE" altLang="en-US" sz="1800" dirty="0" err="1" smtClean="0"/>
              <a:t>the</a:t>
            </a:r>
            <a:r>
              <a:rPr lang="de-DE" altLang="en-US" sz="1800" dirty="0" smtClean="0"/>
              <a:t> Brain“)</a:t>
            </a:r>
          </a:p>
          <a:p>
            <a:pPr>
              <a:spcBef>
                <a:spcPct val="0"/>
              </a:spcBef>
              <a:buNone/>
            </a:pPr>
            <a:r>
              <a:rPr lang="de-DE" altLang="en-US" sz="1800" dirty="0"/>
              <a:t>	</a:t>
            </a:r>
            <a:r>
              <a:rPr lang="de-DE" altLang="en-US" sz="1800" dirty="0" err="1" smtClean="0"/>
              <a:t>Stranger</a:t>
            </a:r>
            <a:r>
              <a:rPr lang="de-DE" altLang="en-US" sz="1800" dirty="0" smtClean="0"/>
              <a:t> Forms </a:t>
            </a:r>
            <a:r>
              <a:rPr lang="de-DE" altLang="en-US" sz="1800" dirty="0" err="1" smtClean="0"/>
              <a:t>of</a:t>
            </a:r>
            <a:r>
              <a:rPr lang="de-DE" altLang="en-US" sz="1800" dirty="0" smtClean="0"/>
              <a:t> </a:t>
            </a:r>
            <a:r>
              <a:rPr lang="de-DE" altLang="en-US" sz="1800" dirty="0" err="1" smtClean="0"/>
              <a:t>Plasticity</a:t>
            </a:r>
            <a:r>
              <a:rPr lang="de-DE" altLang="en-US" sz="1800" dirty="0" smtClean="0"/>
              <a:t>: </a:t>
            </a:r>
            <a:r>
              <a:rPr lang="de-DE" altLang="en-US" sz="1800" dirty="0" err="1" smtClean="0"/>
              <a:t>Synaptic</a:t>
            </a:r>
            <a:r>
              <a:rPr lang="de-DE" altLang="en-US" sz="1800" dirty="0" smtClean="0"/>
              <a:t> </a:t>
            </a:r>
            <a:r>
              <a:rPr lang="de-DE" altLang="en-US" sz="1800" dirty="0" err="1" smtClean="0"/>
              <a:t>Scaling</a:t>
            </a:r>
            <a:r>
              <a:rPr lang="de-DE" altLang="en-US" sz="1800" dirty="0" smtClean="0"/>
              <a:t> </a:t>
            </a:r>
            <a:r>
              <a:rPr lang="de-DE" altLang="en-US" sz="1800" dirty="0" err="1" smtClean="0"/>
              <a:t>and</a:t>
            </a:r>
            <a:r>
              <a:rPr lang="de-DE" altLang="en-US" sz="1800" dirty="0" smtClean="0"/>
              <a:t> </a:t>
            </a:r>
            <a:r>
              <a:rPr lang="de-DE" altLang="en-US" sz="1800" dirty="0" err="1" smtClean="0"/>
              <a:t>Structural</a:t>
            </a:r>
            <a:r>
              <a:rPr lang="de-DE" altLang="en-US" sz="1800" dirty="0" smtClean="0"/>
              <a:t> </a:t>
            </a:r>
            <a:r>
              <a:rPr lang="de-DE" altLang="en-US" sz="1800" dirty="0" err="1" smtClean="0"/>
              <a:t>Plasticity</a:t>
            </a:r>
            <a:endParaRPr lang="de-DE" altLang="en-US" sz="1800" dirty="0"/>
          </a:p>
          <a:p>
            <a:pPr>
              <a:spcBef>
                <a:spcPct val="0"/>
              </a:spcBef>
              <a:buFontTx/>
              <a:buNone/>
            </a:pPr>
            <a:endParaRPr lang="de-DE" altLang="en-US" sz="1800" dirty="0" smtClean="0"/>
          </a:p>
          <a:p>
            <a:pPr>
              <a:spcBef>
                <a:spcPct val="0"/>
              </a:spcBef>
              <a:buFontTx/>
              <a:buNone/>
            </a:pPr>
            <a:endParaRPr lang="de-DE" altLang="en-US" sz="1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78F8B59-6F1D-4224-B953-66458BBFF9E4}" type="slidenum">
              <a:rPr lang="en-US" altLang="en-US" sz="1400"/>
              <a:pPr>
                <a:spcBef>
                  <a:spcPct val="0"/>
                </a:spcBef>
                <a:buFontTx/>
                <a:buNone/>
              </a:pPr>
              <a:t>30</a:t>
            </a:fld>
            <a:endParaRPr lang="en-US" altLang="en-US" sz="1400"/>
          </a:p>
        </p:txBody>
      </p:sp>
      <p:grpSp>
        <p:nvGrpSpPr>
          <p:cNvPr id="57347" name="Group 18"/>
          <p:cNvGrpSpPr>
            <a:grpSpLocks/>
          </p:cNvGrpSpPr>
          <p:nvPr/>
        </p:nvGrpSpPr>
        <p:grpSpPr bwMode="auto">
          <a:xfrm>
            <a:off x="4356100" y="3716338"/>
            <a:ext cx="3857625" cy="2867025"/>
            <a:chOff x="192" y="768"/>
            <a:chExt cx="2430" cy="1806"/>
          </a:xfrm>
        </p:grpSpPr>
        <p:grpSp>
          <p:nvGrpSpPr>
            <p:cNvPr id="57360" name="Group 19"/>
            <p:cNvGrpSpPr>
              <a:grpSpLocks/>
            </p:cNvGrpSpPr>
            <p:nvPr/>
          </p:nvGrpSpPr>
          <p:grpSpPr bwMode="auto">
            <a:xfrm>
              <a:off x="192" y="768"/>
              <a:ext cx="2430" cy="1806"/>
              <a:chOff x="192" y="768"/>
              <a:chExt cx="2430" cy="1806"/>
            </a:xfrm>
          </p:grpSpPr>
          <p:pic>
            <p:nvPicPr>
              <p:cNvPr id="57362" name="Picture 20" descr="Ersatzschaltbi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768"/>
                <a:ext cx="2430" cy="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3" name="Rectangle 21"/>
              <p:cNvSpPr>
                <a:spLocks noChangeArrowheads="1"/>
              </p:cNvSpPr>
              <p:nvPr/>
            </p:nvSpPr>
            <p:spPr bwMode="auto">
              <a:xfrm>
                <a:off x="336" y="2208"/>
                <a:ext cx="288"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sp>
          <p:nvSpPr>
            <p:cNvPr id="57361" name="Text Box 22"/>
            <p:cNvSpPr txBox="1">
              <a:spLocks noChangeArrowheads="1"/>
            </p:cNvSpPr>
            <p:nvPr/>
          </p:nvSpPr>
          <p:spPr bwMode="auto">
            <a:xfrm>
              <a:off x="288" y="2208"/>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rest</a:t>
              </a:r>
            </a:p>
          </p:txBody>
        </p:sp>
      </p:grpSp>
      <p:sp>
        <p:nvSpPr>
          <p:cNvPr id="57348" name="Rectangle 3"/>
          <p:cNvSpPr>
            <a:spLocks noGrp="1" noChangeArrowheads="1"/>
          </p:cNvSpPr>
          <p:nvPr>
            <p:ph type="title"/>
          </p:nvPr>
        </p:nvSpPr>
        <p:spPr>
          <a:xfrm>
            <a:off x="685800" y="381000"/>
            <a:ext cx="2209800" cy="495300"/>
          </a:xfrm>
        </p:spPr>
        <p:txBody>
          <a:bodyPr/>
          <a:lstStyle/>
          <a:p>
            <a:pPr algn="l"/>
            <a:r>
              <a:rPr lang="de-DE" altLang="en-US" sz="2000" i="1" smtClean="0">
                <a:solidFill>
                  <a:schemeClr val="bg1"/>
                </a:solidFill>
                <a:latin typeface="Arial" panose="020B0604020202020204" pitchFamily="34" charset="0"/>
              </a:rPr>
              <a:t>Cell membrane:</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pic>
        <p:nvPicPr>
          <p:cNvPr id="57349" name="Picture 7" descr="Kondens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836613"/>
            <a:ext cx="2514600"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 Box 8"/>
          <p:cNvSpPr txBox="1">
            <a:spLocks noChangeArrowheads="1"/>
          </p:cNvSpPr>
          <p:nvPr/>
        </p:nvSpPr>
        <p:spPr bwMode="auto">
          <a:xfrm>
            <a:off x="1908175" y="1844675"/>
            <a:ext cx="434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K</a:t>
            </a:r>
            <a:r>
              <a:rPr lang="de-DE" altLang="en-US" sz="1800" baseline="30000"/>
              <a:t>+</a:t>
            </a:r>
            <a:endParaRPr lang="de-DE" altLang="en-US" sz="1800"/>
          </a:p>
        </p:txBody>
      </p:sp>
      <p:pic>
        <p:nvPicPr>
          <p:cNvPr id="5735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3716338"/>
            <a:ext cx="2592387" cy="291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2" name="Text Box 10"/>
          <p:cNvSpPr txBox="1">
            <a:spLocks noChangeArrowheads="1"/>
          </p:cNvSpPr>
          <p:nvPr/>
        </p:nvSpPr>
        <p:spPr bwMode="auto">
          <a:xfrm>
            <a:off x="468313" y="1196975"/>
            <a:ext cx="450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800"/>
              <a:t>Cl</a:t>
            </a:r>
            <a:r>
              <a:rPr lang="de-DE" altLang="en-US" sz="1800" baseline="30000"/>
              <a:t>-</a:t>
            </a:r>
            <a:endParaRPr lang="de-DE" altLang="en-US" sz="1800"/>
          </a:p>
        </p:txBody>
      </p:sp>
      <p:grpSp>
        <p:nvGrpSpPr>
          <p:cNvPr id="57353" name="Group 11"/>
          <p:cNvGrpSpPr>
            <a:grpSpLocks/>
          </p:cNvGrpSpPr>
          <p:nvPr/>
        </p:nvGrpSpPr>
        <p:grpSpPr bwMode="auto">
          <a:xfrm>
            <a:off x="5148263" y="188913"/>
            <a:ext cx="3455987" cy="2852737"/>
            <a:chOff x="144" y="905"/>
            <a:chExt cx="2496" cy="2071"/>
          </a:xfrm>
        </p:grpSpPr>
        <p:pic>
          <p:nvPicPr>
            <p:cNvPr id="57357" name="Picture 12" descr="dudel4-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 y="905"/>
              <a:ext cx="2452" cy="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8" name="Rectangle 13"/>
            <p:cNvSpPr>
              <a:spLocks noChangeArrowheads="1"/>
            </p:cNvSpPr>
            <p:nvPr/>
          </p:nvSpPr>
          <p:spPr bwMode="auto">
            <a:xfrm>
              <a:off x="144" y="2688"/>
              <a:ext cx="480" cy="2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7359" name="Rectangle 14"/>
            <p:cNvSpPr>
              <a:spLocks noChangeArrowheads="1"/>
            </p:cNvSpPr>
            <p:nvPr/>
          </p:nvSpPr>
          <p:spPr bwMode="auto">
            <a:xfrm>
              <a:off x="192" y="960"/>
              <a:ext cx="432"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pSp>
      <p:sp>
        <p:nvSpPr>
          <p:cNvPr id="57354" name="Rectangle 15"/>
          <p:cNvSpPr>
            <a:spLocks noChangeArrowheads="1"/>
          </p:cNvSpPr>
          <p:nvPr/>
        </p:nvSpPr>
        <p:spPr bwMode="auto">
          <a:xfrm>
            <a:off x="4140200" y="44450"/>
            <a:ext cx="1873250" cy="2708275"/>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57355" name="Rectangle 16"/>
          <p:cNvSpPr>
            <a:spLocks noChangeArrowheads="1"/>
          </p:cNvSpPr>
          <p:nvPr/>
        </p:nvSpPr>
        <p:spPr bwMode="auto">
          <a:xfrm>
            <a:off x="4202113" y="349250"/>
            <a:ext cx="1981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2000" i="1">
                <a:solidFill>
                  <a:schemeClr val="bg1"/>
                </a:solidFill>
                <a:latin typeface="Arial" panose="020B0604020202020204" pitchFamily="34" charset="0"/>
              </a:rPr>
              <a:t>Ion channels:</a:t>
            </a:r>
            <a:endParaRPr lang="en-US" altLang="en-US" sz="4400" i="1">
              <a:solidFill>
                <a:schemeClr val="tx2"/>
              </a:solidFill>
            </a:endParaRPr>
          </a:p>
        </p:txBody>
      </p:sp>
      <p:sp>
        <p:nvSpPr>
          <p:cNvPr id="57356" name="Rectangle 17"/>
          <p:cNvSpPr>
            <a:spLocks noChangeArrowheads="1"/>
          </p:cNvSpPr>
          <p:nvPr/>
        </p:nvSpPr>
        <p:spPr bwMode="auto">
          <a:xfrm>
            <a:off x="4945063" y="3036888"/>
            <a:ext cx="3505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2000" i="1">
                <a:solidFill>
                  <a:schemeClr val="bg1"/>
                </a:solidFill>
                <a:latin typeface="Arial" panose="020B0604020202020204" pitchFamily="34" charset="0"/>
              </a:rPr>
              <a:t>Membrane - Circuit diagram:</a:t>
            </a:r>
            <a:endParaRPr lang="en-US" altLang="en-US" sz="4400" i="1">
              <a:solidFill>
                <a:schemeClr val="tx2"/>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5334000" y="2895600"/>
            <a:ext cx="418465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endParaRPr lang="en-US" altLang="en-US" b="1">
              <a:solidFill>
                <a:srgbClr val="FFFFFF"/>
              </a:solidFill>
              <a:latin typeface="Arial" panose="020B0604020202020204" pitchFamily="34" charset="0"/>
            </a:endParaRPr>
          </a:p>
          <a:p>
            <a:endParaRPr lang="en-US" altLang="en-US" sz="1400" b="1">
              <a:solidFill>
                <a:srgbClr val="FFFFFF"/>
              </a:solidFill>
              <a:latin typeface="Arial" panose="020B0604020202020204" pitchFamily="34" charset="0"/>
            </a:endParaRPr>
          </a:p>
          <a:p>
            <a:endParaRPr lang="en-US" altLang="en-US" sz="1400" b="1">
              <a:solidFill>
                <a:srgbClr val="FFFFFF"/>
              </a:solidFill>
              <a:latin typeface="Arial" panose="020B0604020202020204" pitchFamily="34" charset="0"/>
            </a:endParaRPr>
          </a:p>
        </p:txBody>
      </p:sp>
      <p:sp>
        <p:nvSpPr>
          <p:cNvPr id="59395" name="Text Box 3"/>
          <p:cNvSpPr txBox="1">
            <a:spLocks noChangeArrowheads="1"/>
          </p:cNvSpPr>
          <p:nvPr/>
        </p:nvSpPr>
        <p:spPr bwMode="auto">
          <a:xfrm>
            <a:off x="4572000" y="927100"/>
            <a:ext cx="4114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600" b="1">
                <a:solidFill>
                  <a:srgbClr val="000000"/>
                </a:solidFill>
                <a:latin typeface="Arial" panose="020B0604020202020204" pitchFamily="34" charset="0"/>
              </a:rPr>
              <a:t>At the dendrite the incoming</a:t>
            </a:r>
          </a:p>
          <a:p>
            <a:r>
              <a:rPr lang="en-US" altLang="en-US" sz="1600" b="1">
                <a:solidFill>
                  <a:srgbClr val="000000"/>
                </a:solidFill>
                <a:latin typeface="Arial" panose="020B0604020202020204" pitchFamily="34" charset="0"/>
              </a:rPr>
              <a:t>signals arrive (incoming currents)</a:t>
            </a:r>
            <a:endParaRPr lang="en-US" altLang="en-US" sz="1600" b="1">
              <a:solidFill>
                <a:srgbClr val="FFFFFF"/>
              </a:solidFill>
              <a:latin typeface="Arial" panose="020B0604020202020204" pitchFamily="34" charset="0"/>
            </a:endParaRPr>
          </a:p>
        </p:txBody>
      </p:sp>
      <p:grpSp>
        <p:nvGrpSpPr>
          <p:cNvPr id="59396" name="Group 40"/>
          <p:cNvGrpSpPr>
            <a:grpSpLocks/>
          </p:cNvGrpSpPr>
          <p:nvPr/>
        </p:nvGrpSpPr>
        <p:grpSpPr bwMode="auto">
          <a:xfrm>
            <a:off x="609600" y="152400"/>
            <a:ext cx="3573463" cy="6553200"/>
            <a:chOff x="384" y="96"/>
            <a:chExt cx="2251" cy="4128"/>
          </a:xfrm>
        </p:grpSpPr>
        <p:pic>
          <p:nvPicPr>
            <p:cNvPr id="59410" name="Picture 13" descr="Kandel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 y="96"/>
              <a:ext cx="2251"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11" name="Rectangle 14"/>
            <p:cNvSpPr>
              <a:spLocks noChangeArrowheads="1"/>
            </p:cNvSpPr>
            <p:nvPr/>
          </p:nvSpPr>
          <p:spPr bwMode="auto">
            <a:xfrm>
              <a:off x="1632" y="624"/>
              <a:ext cx="480"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12" name="Rectangle 15"/>
            <p:cNvSpPr>
              <a:spLocks noChangeArrowheads="1"/>
            </p:cNvSpPr>
            <p:nvPr/>
          </p:nvSpPr>
          <p:spPr bwMode="auto">
            <a:xfrm>
              <a:off x="576" y="1152"/>
              <a:ext cx="432"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13" name="Rectangle 16"/>
            <p:cNvSpPr>
              <a:spLocks noChangeArrowheads="1"/>
            </p:cNvSpPr>
            <p:nvPr/>
          </p:nvSpPr>
          <p:spPr bwMode="auto">
            <a:xfrm>
              <a:off x="384" y="1536"/>
              <a:ext cx="384"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14" name="Rectangle 17"/>
            <p:cNvSpPr>
              <a:spLocks noChangeArrowheads="1"/>
            </p:cNvSpPr>
            <p:nvPr/>
          </p:nvSpPr>
          <p:spPr bwMode="auto">
            <a:xfrm>
              <a:off x="1536" y="1392"/>
              <a:ext cx="288"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15" name="Rectangle 18"/>
            <p:cNvSpPr>
              <a:spLocks noChangeArrowheads="1"/>
            </p:cNvSpPr>
            <p:nvPr/>
          </p:nvSpPr>
          <p:spPr bwMode="auto">
            <a:xfrm>
              <a:off x="1584" y="1632"/>
              <a:ext cx="240" cy="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16" name="Rectangle 19"/>
            <p:cNvSpPr>
              <a:spLocks noChangeArrowheads="1"/>
            </p:cNvSpPr>
            <p:nvPr/>
          </p:nvSpPr>
          <p:spPr bwMode="auto">
            <a:xfrm>
              <a:off x="1536" y="1920"/>
              <a:ext cx="240"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17" name="Rectangle 20"/>
            <p:cNvSpPr>
              <a:spLocks noChangeArrowheads="1"/>
            </p:cNvSpPr>
            <p:nvPr/>
          </p:nvSpPr>
          <p:spPr bwMode="auto">
            <a:xfrm>
              <a:off x="1440" y="2160"/>
              <a:ext cx="336" cy="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18" name="Rectangle 21"/>
            <p:cNvSpPr>
              <a:spLocks noChangeArrowheads="1"/>
            </p:cNvSpPr>
            <p:nvPr/>
          </p:nvSpPr>
          <p:spPr bwMode="auto">
            <a:xfrm>
              <a:off x="864" y="2016"/>
              <a:ext cx="432"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19" name="Rectangle 22"/>
            <p:cNvSpPr>
              <a:spLocks noChangeArrowheads="1"/>
            </p:cNvSpPr>
            <p:nvPr/>
          </p:nvSpPr>
          <p:spPr bwMode="auto">
            <a:xfrm>
              <a:off x="672" y="2448"/>
              <a:ext cx="576" cy="3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20" name="Rectangle 23"/>
            <p:cNvSpPr>
              <a:spLocks noChangeArrowheads="1"/>
            </p:cNvSpPr>
            <p:nvPr/>
          </p:nvSpPr>
          <p:spPr bwMode="auto">
            <a:xfrm>
              <a:off x="1746" y="2880"/>
              <a:ext cx="864"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21" name="Rectangle 24"/>
            <p:cNvSpPr>
              <a:spLocks noChangeArrowheads="1"/>
            </p:cNvSpPr>
            <p:nvPr/>
          </p:nvSpPr>
          <p:spPr bwMode="auto">
            <a:xfrm>
              <a:off x="1920" y="3360"/>
              <a:ext cx="43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22" name="Rectangle 25"/>
            <p:cNvSpPr>
              <a:spLocks noChangeArrowheads="1"/>
            </p:cNvSpPr>
            <p:nvPr/>
          </p:nvSpPr>
          <p:spPr bwMode="auto">
            <a:xfrm>
              <a:off x="2304" y="3168"/>
              <a:ext cx="48" cy="5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23" name="Rectangle 26"/>
            <p:cNvSpPr>
              <a:spLocks noChangeArrowheads="1"/>
            </p:cNvSpPr>
            <p:nvPr/>
          </p:nvSpPr>
          <p:spPr bwMode="auto">
            <a:xfrm>
              <a:off x="576" y="1824"/>
              <a:ext cx="144" cy="2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59424" name="Rectangle 27"/>
            <p:cNvSpPr>
              <a:spLocks noChangeArrowheads="1"/>
            </p:cNvSpPr>
            <p:nvPr/>
          </p:nvSpPr>
          <p:spPr bwMode="auto">
            <a:xfrm>
              <a:off x="432" y="3312"/>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grpSp>
      <p:grpSp>
        <p:nvGrpSpPr>
          <p:cNvPr id="59397" name="Group 28"/>
          <p:cNvGrpSpPr>
            <a:grpSpLocks/>
          </p:cNvGrpSpPr>
          <p:nvPr/>
        </p:nvGrpSpPr>
        <p:grpSpPr bwMode="auto">
          <a:xfrm>
            <a:off x="2667000" y="1066800"/>
            <a:ext cx="1905000" cy="1676400"/>
            <a:chOff x="1680" y="672"/>
            <a:chExt cx="1200" cy="1056"/>
          </a:xfrm>
        </p:grpSpPr>
        <p:sp>
          <p:nvSpPr>
            <p:cNvPr id="59408" name="Line 29"/>
            <p:cNvSpPr>
              <a:spLocks noChangeShapeType="1"/>
            </p:cNvSpPr>
            <p:nvPr/>
          </p:nvSpPr>
          <p:spPr bwMode="auto">
            <a:xfrm flipH="1" flipV="1">
              <a:off x="1680" y="672"/>
              <a:ext cx="1200" cy="4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9" name="Line 30"/>
            <p:cNvSpPr>
              <a:spLocks noChangeShapeType="1"/>
            </p:cNvSpPr>
            <p:nvPr/>
          </p:nvSpPr>
          <p:spPr bwMode="auto">
            <a:xfrm flipH="1">
              <a:off x="1824" y="720"/>
              <a:ext cx="1056" cy="100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398" name="Line 31"/>
          <p:cNvSpPr>
            <a:spLocks noChangeShapeType="1"/>
          </p:cNvSpPr>
          <p:nvPr/>
        </p:nvSpPr>
        <p:spPr bwMode="auto">
          <a:xfrm flipH="1">
            <a:off x="2514600" y="2362200"/>
            <a:ext cx="2133600" cy="15240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99" name="Line 32"/>
          <p:cNvSpPr>
            <a:spLocks noChangeShapeType="1"/>
          </p:cNvSpPr>
          <p:nvPr/>
        </p:nvSpPr>
        <p:spPr bwMode="auto">
          <a:xfrm flipH="1" flipV="1">
            <a:off x="2286000" y="2971800"/>
            <a:ext cx="2438400" cy="762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0" name="Line 33"/>
          <p:cNvSpPr>
            <a:spLocks noChangeShapeType="1"/>
          </p:cNvSpPr>
          <p:nvPr/>
        </p:nvSpPr>
        <p:spPr bwMode="auto">
          <a:xfrm flipH="1" flipV="1">
            <a:off x="2286000" y="3962400"/>
            <a:ext cx="2362200" cy="15240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70" name="Line 34"/>
          <p:cNvSpPr>
            <a:spLocks noChangeShapeType="1"/>
          </p:cNvSpPr>
          <p:nvPr/>
        </p:nvSpPr>
        <p:spPr bwMode="auto">
          <a:xfrm flipH="1">
            <a:off x="2133600" y="5105400"/>
            <a:ext cx="243840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2" name="Text Box 35"/>
          <p:cNvSpPr txBox="1">
            <a:spLocks noChangeArrowheads="1"/>
          </p:cNvSpPr>
          <p:nvPr/>
        </p:nvSpPr>
        <p:spPr bwMode="auto">
          <a:xfrm>
            <a:off x="4724400" y="2149475"/>
            <a:ext cx="4114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600" b="1">
                <a:solidFill>
                  <a:srgbClr val="CC0000"/>
                </a:solidFill>
                <a:latin typeface="Arial" panose="020B0604020202020204" pitchFamily="34" charset="0"/>
              </a:rPr>
              <a:t>At the soma current</a:t>
            </a:r>
          </a:p>
          <a:p>
            <a:r>
              <a:rPr lang="en-US" altLang="en-US" sz="1600" b="1">
                <a:solidFill>
                  <a:srgbClr val="CC0000"/>
                </a:solidFill>
                <a:latin typeface="Arial" panose="020B0604020202020204" pitchFamily="34" charset="0"/>
              </a:rPr>
              <a:t>are finally integrated.</a:t>
            </a:r>
            <a:endParaRPr lang="en-US" altLang="en-US" sz="1600" b="1">
              <a:solidFill>
                <a:srgbClr val="FFFFFF"/>
              </a:solidFill>
              <a:latin typeface="Arial" panose="020B0604020202020204" pitchFamily="34" charset="0"/>
            </a:endParaRPr>
          </a:p>
        </p:txBody>
      </p:sp>
      <p:sp>
        <p:nvSpPr>
          <p:cNvPr id="59403" name="Text Box 36"/>
          <p:cNvSpPr txBox="1">
            <a:spLocks noChangeArrowheads="1"/>
          </p:cNvSpPr>
          <p:nvPr/>
        </p:nvSpPr>
        <p:spPr bwMode="auto">
          <a:xfrm>
            <a:off x="4778375" y="2963863"/>
            <a:ext cx="41148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600" b="1">
                <a:solidFill>
                  <a:srgbClr val="333399"/>
                </a:solidFill>
                <a:latin typeface="Arial" panose="020B0604020202020204" pitchFamily="34" charset="0"/>
              </a:rPr>
              <a:t>At the axon hillock action potential</a:t>
            </a:r>
          </a:p>
          <a:p>
            <a:r>
              <a:rPr lang="en-US" altLang="en-US" sz="1600" b="1">
                <a:solidFill>
                  <a:srgbClr val="333399"/>
                </a:solidFill>
                <a:latin typeface="Arial" panose="020B0604020202020204" pitchFamily="34" charset="0"/>
              </a:rPr>
              <a:t>are generated if the potential crosses the membrane threshold</a:t>
            </a:r>
          </a:p>
        </p:txBody>
      </p:sp>
      <p:sp>
        <p:nvSpPr>
          <p:cNvPr id="59404" name="Text Box 37"/>
          <p:cNvSpPr txBox="1">
            <a:spLocks noChangeArrowheads="1"/>
          </p:cNvSpPr>
          <p:nvPr/>
        </p:nvSpPr>
        <p:spPr bwMode="auto">
          <a:xfrm>
            <a:off x="4572000" y="3978275"/>
            <a:ext cx="4114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600" b="1">
                <a:solidFill>
                  <a:srgbClr val="00CCFF"/>
                </a:solidFill>
                <a:latin typeface="Arial" panose="020B0604020202020204" pitchFamily="34" charset="0"/>
              </a:rPr>
              <a:t>The axon transmits (transports) the</a:t>
            </a:r>
          </a:p>
          <a:p>
            <a:r>
              <a:rPr lang="en-US" altLang="en-US" sz="1600" b="1">
                <a:solidFill>
                  <a:srgbClr val="00CCFF"/>
                </a:solidFill>
                <a:latin typeface="Arial" panose="020B0604020202020204" pitchFamily="34" charset="0"/>
              </a:rPr>
              <a:t>action potential to distant sites</a:t>
            </a:r>
            <a:endParaRPr lang="en-US" altLang="en-US" sz="1600" b="1">
              <a:solidFill>
                <a:srgbClr val="FFFFFF"/>
              </a:solidFill>
              <a:latin typeface="Arial" panose="020B0604020202020204" pitchFamily="34" charset="0"/>
            </a:endParaRPr>
          </a:p>
        </p:txBody>
      </p:sp>
      <p:sp>
        <p:nvSpPr>
          <p:cNvPr id="91174" name="Text Box 38"/>
          <p:cNvSpPr txBox="1">
            <a:spLocks noChangeArrowheads="1"/>
          </p:cNvSpPr>
          <p:nvPr/>
        </p:nvSpPr>
        <p:spPr bwMode="auto">
          <a:xfrm>
            <a:off x="4572000" y="4924425"/>
            <a:ext cx="41148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1600" b="1">
                <a:solidFill>
                  <a:srgbClr val="000000"/>
                </a:solidFill>
                <a:latin typeface="Arial" panose="020B0604020202020204" pitchFamily="34" charset="0"/>
              </a:rPr>
              <a:t>At the synapses are the outgoing</a:t>
            </a:r>
          </a:p>
          <a:p>
            <a:r>
              <a:rPr lang="en-US" altLang="en-US" sz="1600" b="1">
                <a:solidFill>
                  <a:srgbClr val="000000"/>
                </a:solidFill>
                <a:latin typeface="Arial" panose="020B0604020202020204" pitchFamily="34" charset="0"/>
              </a:rPr>
              <a:t>signals transmitted onto the </a:t>
            </a:r>
          </a:p>
          <a:p>
            <a:r>
              <a:rPr lang="en-US" altLang="en-US" sz="1600" b="1">
                <a:solidFill>
                  <a:srgbClr val="000000"/>
                </a:solidFill>
                <a:latin typeface="Arial" panose="020B0604020202020204" pitchFamily="34" charset="0"/>
              </a:rPr>
              <a:t>dendrites of the target neurons</a:t>
            </a:r>
            <a:r>
              <a:rPr lang="en-US" altLang="en-US" sz="1600" b="1">
                <a:solidFill>
                  <a:srgbClr val="FFFFFF"/>
                </a:solidFill>
                <a:latin typeface="Arial" panose="020B0604020202020204" pitchFamily="34" charset="0"/>
              </a:rPr>
              <a:t> </a:t>
            </a:r>
          </a:p>
        </p:txBody>
      </p:sp>
      <p:sp>
        <p:nvSpPr>
          <p:cNvPr id="59406" name="Text Box 39"/>
          <p:cNvSpPr txBox="1">
            <a:spLocks noChangeArrowheads="1"/>
          </p:cNvSpPr>
          <p:nvPr/>
        </p:nvSpPr>
        <p:spPr bwMode="auto">
          <a:xfrm>
            <a:off x="3657600" y="152400"/>
            <a:ext cx="3575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en-US" altLang="en-US" sz="2000" i="1">
                <a:solidFill>
                  <a:srgbClr val="333399"/>
                </a:solidFill>
                <a:latin typeface="Arial" panose="020B0604020202020204" pitchFamily="34" charset="0"/>
              </a:rPr>
              <a:t>Structure of a Neuron:</a:t>
            </a:r>
          </a:p>
        </p:txBody>
      </p:sp>
      <p:sp>
        <p:nvSpPr>
          <p:cNvPr id="2" name="Oval 1"/>
          <p:cNvSpPr/>
          <p:nvPr/>
        </p:nvSpPr>
        <p:spPr>
          <a:xfrm>
            <a:off x="3924300" y="4703763"/>
            <a:ext cx="4535488" cy="1389062"/>
          </a:xfrm>
          <a:prstGeom prst="ellipse">
            <a:avLst/>
          </a:prstGeom>
          <a:noFill/>
          <a:ln w="571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74"/>
                                        </p:tgtEl>
                                        <p:attrNameLst>
                                          <p:attrName>style.visibility</p:attrName>
                                        </p:attrNameLst>
                                      </p:cBhvr>
                                      <p:to>
                                        <p:strVal val="visible"/>
                                      </p:to>
                                    </p:set>
                                    <p:anim calcmode="lin" valueType="num">
                                      <p:cBhvr additive="base">
                                        <p:cTn id="7" dur="500" fill="hold"/>
                                        <p:tgtEl>
                                          <p:spTgt spid="91174"/>
                                        </p:tgtEl>
                                        <p:attrNameLst>
                                          <p:attrName>ppt_x</p:attrName>
                                        </p:attrNameLst>
                                      </p:cBhvr>
                                      <p:tavLst>
                                        <p:tav tm="0">
                                          <p:val>
                                            <p:strVal val="#ppt_x"/>
                                          </p:val>
                                        </p:tav>
                                        <p:tav tm="100000">
                                          <p:val>
                                            <p:strVal val="#ppt_x"/>
                                          </p:val>
                                        </p:tav>
                                      </p:tavLst>
                                    </p:anim>
                                    <p:anim calcmode="lin" valueType="num">
                                      <p:cBhvr additive="base">
                                        <p:cTn id="8" dur="500" fill="hold"/>
                                        <p:tgtEl>
                                          <p:spTgt spid="91174"/>
                                        </p:tgtEl>
                                        <p:attrNameLst>
                                          <p:attrName>ppt_y</p:attrName>
                                        </p:attrNameLst>
                                      </p:cBhvr>
                                      <p:tavLst>
                                        <p:tav tm="0">
                                          <p:val>
                                            <p:strVal val="1+#ppt_h/2"/>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91170"/>
                                        </p:tgtEl>
                                        <p:attrNameLst>
                                          <p:attrName>style.visibility</p:attrName>
                                        </p:attrNameLst>
                                      </p:cBhvr>
                                      <p:to>
                                        <p:strVal val="visible"/>
                                      </p:to>
                                    </p:set>
                                    <p:animEffect transition="in" filter="wipe(right)">
                                      <p:cBhvr>
                                        <p:cTn id="11" dur="500"/>
                                        <p:tgtEl>
                                          <p:spTgt spid="91170"/>
                                        </p:tgtEl>
                                      </p:cBhvr>
                                    </p:animEffect>
                                  </p:childTnLst>
                                </p:cTn>
                              </p:par>
                              <p:par>
                                <p:cTn id="12" presetID="26"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80">
                                          <p:stCondLst>
                                            <p:cond delay="0"/>
                                          </p:stCondLst>
                                        </p:cTn>
                                        <p:tgtEl>
                                          <p:spTgt spid="2"/>
                                        </p:tgtEl>
                                      </p:cBhvr>
                                    </p:animEffect>
                                    <p:anim calcmode="lin" valueType="num">
                                      <p:cBhvr>
                                        <p:cTn id="1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gtEl>
                                      </p:cBhvr>
                                      <p:to x="100000" y="60000"/>
                                    </p:animScale>
                                    <p:animScale>
                                      <p:cBhvr>
                                        <p:cTn id="21" dur="166" decel="50000">
                                          <p:stCondLst>
                                            <p:cond delay="676"/>
                                          </p:stCondLst>
                                        </p:cTn>
                                        <p:tgtEl>
                                          <p:spTgt spid="2"/>
                                        </p:tgtEl>
                                      </p:cBhvr>
                                      <p:to x="100000" y="100000"/>
                                    </p:animScale>
                                    <p:animScale>
                                      <p:cBhvr>
                                        <p:cTn id="22" dur="26">
                                          <p:stCondLst>
                                            <p:cond delay="1312"/>
                                          </p:stCondLst>
                                        </p:cTn>
                                        <p:tgtEl>
                                          <p:spTgt spid="2"/>
                                        </p:tgtEl>
                                      </p:cBhvr>
                                      <p:to x="100000" y="80000"/>
                                    </p:animScale>
                                    <p:animScale>
                                      <p:cBhvr>
                                        <p:cTn id="23" dur="166" decel="50000">
                                          <p:stCondLst>
                                            <p:cond delay="1338"/>
                                          </p:stCondLst>
                                        </p:cTn>
                                        <p:tgtEl>
                                          <p:spTgt spid="2"/>
                                        </p:tgtEl>
                                      </p:cBhvr>
                                      <p:to x="100000" y="100000"/>
                                    </p:animScale>
                                    <p:animScale>
                                      <p:cBhvr>
                                        <p:cTn id="24" dur="26">
                                          <p:stCondLst>
                                            <p:cond delay="1642"/>
                                          </p:stCondLst>
                                        </p:cTn>
                                        <p:tgtEl>
                                          <p:spTgt spid="2"/>
                                        </p:tgtEl>
                                      </p:cBhvr>
                                      <p:to x="100000" y="90000"/>
                                    </p:animScale>
                                    <p:animScale>
                                      <p:cBhvr>
                                        <p:cTn id="25" dur="166" decel="50000">
                                          <p:stCondLst>
                                            <p:cond delay="1668"/>
                                          </p:stCondLst>
                                        </p:cTn>
                                        <p:tgtEl>
                                          <p:spTgt spid="2"/>
                                        </p:tgtEl>
                                      </p:cBhvr>
                                      <p:to x="100000" y="100000"/>
                                    </p:animScale>
                                    <p:animScale>
                                      <p:cBhvr>
                                        <p:cTn id="26" dur="26">
                                          <p:stCondLst>
                                            <p:cond delay="1808"/>
                                          </p:stCondLst>
                                        </p:cTn>
                                        <p:tgtEl>
                                          <p:spTgt spid="2"/>
                                        </p:tgtEl>
                                      </p:cBhvr>
                                      <p:to x="100000" y="95000"/>
                                    </p:animScale>
                                    <p:animScale>
                                      <p:cBhvr>
                                        <p:cTn id="27"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74" grpId="0" autoUpdateAnimBg="0"/>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42" name="Picture 2" descr="synap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892175"/>
            <a:ext cx="7056438"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 Box 3"/>
          <p:cNvSpPr txBox="1">
            <a:spLocks noChangeArrowheads="1"/>
          </p:cNvSpPr>
          <p:nvPr/>
        </p:nvSpPr>
        <p:spPr bwMode="auto">
          <a:xfrm>
            <a:off x="2411413" y="163513"/>
            <a:ext cx="497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GB" altLang="en-US" sz="2400" b="1">
                <a:solidFill>
                  <a:srgbClr val="FFFFFF"/>
                </a:solidFill>
                <a:latin typeface="Arial" panose="020B0604020202020204" pitchFamily="34" charset="0"/>
              </a:rPr>
              <a:t>Schematic Diagram of a Synapse</a:t>
            </a:r>
          </a:p>
        </p:txBody>
      </p:sp>
      <p:sp>
        <p:nvSpPr>
          <p:cNvPr id="61444" name="Text Box 4"/>
          <p:cNvSpPr txBox="1">
            <a:spLocks noChangeArrowheads="1"/>
          </p:cNvSpPr>
          <p:nvPr/>
        </p:nvSpPr>
        <p:spPr bwMode="auto">
          <a:xfrm>
            <a:off x="1403350" y="1052513"/>
            <a:ext cx="289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GB" altLang="en-US" sz="2400">
                <a:solidFill>
                  <a:srgbClr val="000000"/>
                </a:solidFill>
                <a:latin typeface="Arial" panose="020B0604020202020204" pitchFamily="34" charset="0"/>
              </a:rPr>
              <a:t>Receptor </a:t>
            </a:r>
            <a:r>
              <a:rPr lang="en-GB" altLang="en-US" sz="2400">
                <a:solidFill>
                  <a:srgbClr val="000000"/>
                </a:solidFill>
                <a:latin typeface="Arial" panose="020B0604020202020204" pitchFamily="34" charset="0"/>
                <a:cs typeface="Arial" panose="020B0604020202020204" pitchFamily="34" charset="0"/>
              </a:rPr>
              <a:t>≈</a:t>
            </a:r>
            <a:r>
              <a:rPr lang="en-GB" altLang="en-US" sz="2400">
                <a:solidFill>
                  <a:srgbClr val="000000"/>
                </a:solidFill>
                <a:latin typeface="Arial" panose="020B0604020202020204" pitchFamily="34" charset="0"/>
              </a:rPr>
              <a:t> Channel</a:t>
            </a:r>
          </a:p>
          <a:p>
            <a:pPr eaLnBrk="1" hangingPunct="1"/>
            <a:r>
              <a:rPr lang="en-GB" altLang="en-US" sz="2400">
                <a:solidFill>
                  <a:srgbClr val="000000"/>
                </a:solidFill>
                <a:latin typeface="Arial" panose="020B0604020202020204" pitchFamily="34" charset="0"/>
              </a:rPr>
              <a:t>Transmitter</a:t>
            </a:r>
            <a:endParaRPr lang="en-US" altLang="en-US" sz="2400">
              <a:solidFill>
                <a:srgbClr val="000000"/>
              </a:solidFill>
              <a:latin typeface="Arial" panose="020B0604020202020204" pitchFamily="34" charset="0"/>
            </a:endParaRPr>
          </a:p>
        </p:txBody>
      </p:sp>
      <p:sp>
        <p:nvSpPr>
          <p:cNvPr id="61445" name="Text Box 5"/>
          <p:cNvSpPr txBox="1">
            <a:spLocks noChangeArrowheads="1"/>
          </p:cNvSpPr>
          <p:nvPr/>
        </p:nvSpPr>
        <p:spPr bwMode="auto">
          <a:xfrm>
            <a:off x="4356100" y="1341438"/>
            <a:ext cx="2085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GB" altLang="en-US" sz="1600">
                <a:solidFill>
                  <a:srgbClr val="000000"/>
                </a:solidFill>
                <a:latin typeface="Arial" panose="020B0604020202020204" pitchFamily="34" charset="0"/>
              </a:rPr>
              <a:t>Terms to remember !</a:t>
            </a:r>
            <a:endParaRPr lang="en-US" altLang="en-US" sz="1600">
              <a:solidFill>
                <a:srgbClr val="000000"/>
              </a:solidFill>
              <a:latin typeface="Arial" panose="020B0604020202020204" pitchFamily="34" charset="0"/>
            </a:endParaRPr>
          </a:p>
        </p:txBody>
      </p:sp>
      <p:sp>
        <p:nvSpPr>
          <p:cNvPr id="61446" name="Line 6"/>
          <p:cNvSpPr>
            <a:spLocks noChangeShapeType="1"/>
          </p:cNvSpPr>
          <p:nvPr/>
        </p:nvSpPr>
        <p:spPr bwMode="auto">
          <a:xfrm>
            <a:off x="3563938" y="1484313"/>
            <a:ext cx="503237" cy="266541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447" name="Freeform 8"/>
          <p:cNvSpPr>
            <a:spLocks/>
          </p:cNvSpPr>
          <p:nvPr/>
        </p:nvSpPr>
        <p:spPr bwMode="auto">
          <a:xfrm>
            <a:off x="2195513" y="1916113"/>
            <a:ext cx="2736850" cy="3097212"/>
          </a:xfrm>
          <a:custGeom>
            <a:avLst/>
            <a:gdLst>
              <a:gd name="T0" fmla="*/ 0 w 1724"/>
              <a:gd name="T1" fmla="*/ 0 h 1951"/>
              <a:gd name="T2" fmla="*/ 863600 w 1724"/>
              <a:gd name="T3" fmla="*/ 3097212 h 1951"/>
              <a:gd name="T4" fmla="*/ 2736850 w 1724"/>
              <a:gd name="T5" fmla="*/ 2665412 h 1951"/>
              <a:gd name="T6" fmla="*/ 0 60000 65536"/>
              <a:gd name="T7" fmla="*/ 0 60000 65536"/>
              <a:gd name="T8" fmla="*/ 0 60000 65536"/>
            </a:gdLst>
            <a:ahLst/>
            <a:cxnLst>
              <a:cxn ang="T6">
                <a:pos x="T0" y="T1"/>
              </a:cxn>
              <a:cxn ang="T7">
                <a:pos x="T2" y="T3"/>
              </a:cxn>
              <a:cxn ang="T8">
                <a:pos x="T4" y="T5"/>
              </a:cxn>
            </a:cxnLst>
            <a:rect l="0" t="0" r="r" b="b"/>
            <a:pathLst>
              <a:path w="1724" h="1951">
                <a:moveTo>
                  <a:pt x="0" y="0"/>
                </a:moveTo>
                <a:lnTo>
                  <a:pt x="544" y="1951"/>
                </a:lnTo>
                <a:lnTo>
                  <a:pt x="1724" y="1679"/>
                </a:ln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2579946-06E9-46EE-9F0A-72B8277300AF}" type="slidenum">
              <a:rPr kumimoji="0" lang="en-US" altLang="en-US"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en-US" sz="1400" b="0" i="0" u="none" strike="noStrike" kern="1200" cap="none" spc="0" normalizeH="0" baseline="0" noProof="0" smtClean="0">
              <a:ln>
                <a:noFill/>
              </a:ln>
              <a:solidFill>
                <a:srgbClr val="000000"/>
              </a:solidFill>
              <a:effectLst/>
              <a:uLnTx/>
              <a:uFillTx/>
              <a:latin typeface="Times New Roman"/>
              <a:ea typeface="+mn-ea"/>
              <a:cs typeface="+mn-cs"/>
            </a:endParaRPr>
          </a:p>
        </p:txBody>
      </p:sp>
      <p:pic>
        <p:nvPicPr>
          <p:cNvPr id="333826" name="Picture 2" descr="du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0263" y="609600"/>
            <a:ext cx="5551487" cy="6019800"/>
          </a:xfrm>
          <a:prstGeom prst="rect">
            <a:avLst/>
          </a:prstGeom>
          <a:noFill/>
          <a:extLst>
            <a:ext uri="{909E8E84-426E-40DD-AFC4-6F175D3DCCD1}">
              <a14:hiddenFill xmlns:a14="http://schemas.microsoft.com/office/drawing/2010/main">
                <a:solidFill>
                  <a:srgbClr val="FFFFFF"/>
                </a:solidFill>
              </a14:hiddenFill>
            </a:ext>
          </a:extLst>
        </p:spPr>
      </p:pic>
      <p:sp>
        <p:nvSpPr>
          <p:cNvPr id="333827" name="Rectangle 3"/>
          <p:cNvSpPr>
            <a:spLocks noGrp="1" noChangeArrowheads="1"/>
          </p:cNvSpPr>
          <p:nvPr>
            <p:ph type="title"/>
          </p:nvPr>
        </p:nvSpPr>
        <p:spPr>
          <a:xfrm>
            <a:off x="381000" y="342900"/>
            <a:ext cx="7867650" cy="400050"/>
          </a:xfrm>
        </p:spPr>
        <p:txBody>
          <a:bodyPr/>
          <a:lstStyle/>
          <a:p>
            <a:pPr algn="l"/>
            <a:r>
              <a:rPr lang="de-DE" altLang="en-US" sz="2000" i="1">
                <a:solidFill>
                  <a:schemeClr val="bg1"/>
                </a:solidFill>
                <a:latin typeface="Arial" panose="020B0604020202020204" pitchFamily="34" charset="0"/>
              </a:rPr>
              <a:t>Structure of a Chemical Synapse:</a:t>
            </a:r>
            <a:endParaRPr lang="en-US" altLang="en-US" sz="3600" b="1">
              <a:solidFill>
                <a:schemeClr val="bg1"/>
              </a:solidFill>
              <a:latin typeface="Arial" panose="020B0604020202020204" pitchFamily="34" charset="0"/>
            </a:endParaRPr>
          </a:p>
        </p:txBody>
      </p:sp>
      <p:graphicFrame>
        <p:nvGraphicFramePr>
          <p:cNvPr id="333828" name="Object 4"/>
          <p:cNvGraphicFramePr>
            <a:graphicFrameLocks noChangeAspect="1"/>
          </p:cNvGraphicFramePr>
          <p:nvPr/>
        </p:nvGraphicFramePr>
        <p:xfrm>
          <a:off x="4530725" y="3348038"/>
          <a:ext cx="84138" cy="160337"/>
        </p:xfrm>
        <a:graphic>
          <a:graphicData uri="http://schemas.openxmlformats.org/presentationml/2006/ole">
            <mc:AlternateContent xmlns:mc="http://schemas.openxmlformats.org/markup-compatibility/2006">
              <mc:Choice xmlns:v="urn:schemas-microsoft-com:vml" Requires="v">
                <p:oleObj spid="_x0000_s80907" name="Formel" r:id="rId5" imgW="114120" imgH="215640" progId="Equation.3">
                  <p:embed/>
                </p:oleObj>
              </mc:Choice>
              <mc:Fallback>
                <p:oleObj name="Formel" r:id="rId5" imgW="114120" imgH="215640" progId="Equation.3">
                  <p:embed/>
                  <p:pic>
                    <p:nvPicPr>
                      <p:cNvPr id="33382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0725" y="3348038"/>
                        <a:ext cx="84138" cy="160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33829" name="Picture 5" descr="lappe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000" y="2057400"/>
            <a:ext cx="2843213" cy="3670300"/>
          </a:xfrm>
          <a:prstGeom prst="rect">
            <a:avLst/>
          </a:prstGeom>
          <a:noFill/>
          <a:extLst>
            <a:ext uri="{909E8E84-426E-40DD-AFC4-6F175D3DCCD1}">
              <a14:hiddenFill xmlns:a14="http://schemas.microsoft.com/office/drawing/2010/main">
                <a:solidFill>
                  <a:srgbClr val="FFFFFF"/>
                </a:solidFill>
              </a14:hiddenFill>
            </a:ext>
          </a:extLst>
        </p:spPr>
      </p:pic>
      <p:sp>
        <p:nvSpPr>
          <p:cNvPr id="333830" name="Text Box 6"/>
          <p:cNvSpPr txBox="1">
            <a:spLocks noChangeArrowheads="1"/>
          </p:cNvSpPr>
          <p:nvPr/>
        </p:nvSpPr>
        <p:spPr bwMode="auto">
          <a:xfrm>
            <a:off x="381000" y="1301750"/>
            <a:ext cx="28194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Motor Endplate </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(Frog muscle)</a:t>
            </a:r>
            <a:endParaRPr kumimoji="0" lang="en-US" altLang="en-US" sz="16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333831" name="Rectangle 7"/>
          <p:cNvSpPr>
            <a:spLocks noChangeArrowheads="1"/>
          </p:cNvSpPr>
          <p:nvPr/>
        </p:nvSpPr>
        <p:spPr bwMode="auto">
          <a:xfrm>
            <a:off x="5410200" y="609600"/>
            <a:ext cx="4572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32" name="Rectangle 8"/>
          <p:cNvSpPr>
            <a:spLocks noChangeArrowheads="1"/>
          </p:cNvSpPr>
          <p:nvPr/>
        </p:nvSpPr>
        <p:spPr bwMode="auto">
          <a:xfrm>
            <a:off x="3962400" y="1371600"/>
            <a:ext cx="6096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33" name="Rectangle 9"/>
          <p:cNvSpPr>
            <a:spLocks noChangeArrowheads="1"/>
          </p:cNvSpPr>
          <p:nvPr/>
        </p:nvSpPr>
        <p:spPr bwMode="auto">
          <a:xfrm>
            <a:off x="7391400" y="1371600"/>
            <a:ext cx="12192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34" name="Text Box 10"/>
          <p:cNvSpPr txBox="1">
            <a:spLocks noChangeArrowheads="1"/>
          </p:cNvSpPr>
          <p:nvPr/>
        </p:nvSpPr>
        <p:spPr bwMode="auto">
          <a:xfrm>
            <a:off x="5334000" y="506413"/>
            <a:ext cx="5794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Axon</a:t>
            </a:r>
          </a:p>
        </p:txBody>
      </p:sp>
      <p:sp>
        <p:nvSpPr>
          <p:cNvPr id="333835" name="Text Box 11"/>
          <p:cNvSpPr txBox="1">
            <a:spLocks noChangeArrowheads="1"/>
          </p:cNvSpPr>
          <p:nvPr/>
        </p:nvSpPr>
        <p:spPr bwMode="auto">
          <a:xfrm>
            <a:off x="7391400" y="1320800"/>
            <a:ext cx="1166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Synaptic cleft</a:t>
            </a:r>
          </a:p>
        </p:txBody>
      </p:sp>
      <p:sp>
        <p:nvSpPr>
          <p:cNvPr id="333836" name="Rectangle 12"/>
          <p:cNvSpPr>
            <a:spLocks noChangeArrowheads="1"/>
          </p:cNvSpPr>
          <p:nvPr/>
        </p:nvSpPr>
        <p:spPr bwMode="auto">
          <a:xfrm>
            <a:off x="6781800" y="1981200"/>
            <a:ext cx="4572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37" name="Text Box 13"/>
          <p:cNvSpPr txBox="1">
            <a:spLocks noChangeArrowheads="1"/>
          </p:cNvSpPr>
          <p:nvPr/>
        </p:nvSpPr>
        <p:spPr bwMode="auto">
          <a:xfrm>
            <a:off x="6656388" y="1844675"/>
            <a:ext cx="65881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Active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zone</a:t>
            </a:r>
          </a:p>
        </p:txBody>
      </p:sp>
      <p:sp>
        <p:nvSpPr>
          <p:cNvPr id="333838" name="Rectangle 14"/>
          <p:cNvSpPr>
            <a:spLocks noChangeArrowheads="1"/>
          </p:cNvSpPr>
          <p:nvPr/>
        </p:nvSpPr>
        <p:spPr bwMode="auto">
          <a:xfrm>
            <a:off x="8001000" y="1905000"/>
            <a:ext cx="457200" cy="152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39" name="Text Box 15"/>
          <p:cNvSpPr txBox="1">
            <a:spLocks noChangeArrowheads="1"/>
          </p:cNvSpPr>
          <p:nvPr/>
        </p:nvSpPr>
        <p:spPr bwMode="auto">
          <a:xfrm>
            <a:off x="7924800" y="1828800"/>
            <a:ext cx="7493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vesicles</a:t>
            </a:r>
          </a:p>
        </p:txBody>
      </p:sp>
      <p:sp>
        <p:nvSpPr>
          <p:cNvPr id="333840" name="Rectangle 16"/>
          <p:cNvSpPr>
            <a:spLocks noChangeArrowheads="1"/>
          </p:cNvSpPr>
          <p:nvPr/>
        </p:nvSpPr>
        <p:spPr bwMode="auto">
          <a:xfrm>
            <a:off x="3733800" y="2286000"/>
            <a:ext cx="76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41" name="Text Box 17"/>
          <p:cNvSpPr txBox="1">
            <a:spLocks noChangeArrowheads="1"/>
          </p:cNvSpPr>
          <p:nvPr/>
        </p:nvSpPr>
        <p:spPr bwMode="auto">
          <a:xfrm>
            <a:off x="3352800" y="2286000"/>
            <a:ext cx="10890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Muscle fiber</a:t>
            </a:r>
          </a:p>
        </p:txBody>
      </p:sp>
      <p:sp>
        <p:nvSpPr>
          <p:cNvPr id="333842" name="Rectangle 18"/>
          <p:cNvSpPr>
            <a:spLocks noChangeArrowheads="1"/>
          </p:cNvSpPr>
          <p:nvPr/>
        </p:nvSpPr>
        <p:spPr bwMode="auto">
          <a:xfrm>
            <a:off x="7696200" y="4419600"/>
            <a:ext cx="9906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43" name="Rectangle 19"/>
          <p:cNvSpPr>
            <a:spLocks noChangeArrowheads="1"/>
          </p:cNvSpPr>
          <p:nvPr/>
        </p:nvSpPr>
        <p:spPr bwMode="auto">
          <a:xfrm>
            <a:off x="7010400" y="4953000"/>
            <a:ext cx="12192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44" name="Rectangle 20"/>
          <p:cNvSpPr>
            <a:spLocks noChangeArrowheads="1"/>
          </p:cNvSpPr>
          <p:nvPr/>
        </p:nvSpPr>
        <p:spPr bwMode="auto">
          <a:xfrm>
            <a:off x="6477000" y="5638800"/>
            <a:ext cx="990600" cy="381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45" name="Rectangle 21"/>
          <p:cNvSpPr>
            <a:spLocks noChangeArrowheads="1"/>
          </p:cNvSpPr>
          <p:nvPr/>
        </p:nvSpPr>
        <p:spPr bwMode="auto">
          <a:xfrm>
            <a:off x="5867400" y="5410200"/>
            <a:ext cx="457200" cy="1524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46" name="Rectangle 22"/>
          <p:cNvSpPr>
            <a:spLocks noChangeArrowheads="1"/>
          </p:cNvSpPr>
          <p:nvPr/>
        </p:nvSpPr>
        <p:spPr bwMode="auto">
          <a:xfrm>
            <a:off x="5257800" y="6400800"/>
            <a:ext cx="5334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47" name="Text Box 23"/>
          <p:cNvSpPr txBox="1">
            <a:spLocks noChangeArrowheads="1"/>
          </p:cNvSpPr>
          <p:nvPr/>
        </p:nvSpPr>
        <p:spPr bwMode="auto">
          <a:xfrm>
            <a:off x="7772400" y="4343400"/>
            <a:ext cx="10144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Presynaptic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membrane</a:t>
            </a:r>
          </a:p>
        </p:txBody>
      </p:sp>
      <p:sp>
        <p:nvSpPr>
          <p:cNvPr id="333848" name="Text Box 24"/>
          <p:cNvSpPr txBox="1">
            <a:spLocks noChangeArrowheads="1"/>
          </p:cNvSpPr>
          <p:nvPr/>
        </p:nvSpPr>
        <p:spPr bwMode="auto">
          <a:xfrm>
            <a:off x="7086600" y="4953000"/>
            <a:ext cx="10842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Postsynaptic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membrane</a:t>
            </a:r>
          </a:p>
        </p:txBody>
      </p:sp>
      <p:sp>
        <p:nvSpPr>
          <p:cNvPr id="333849" name="Rectangle 25"/>
          <p:cNvSpPr>
            <a:spLocks noChangeArrowheads="1"/>
          </p:cNvSpPr>
          <p:nvPr/>
        </p:nvSpPr>
        <p:spPr bwMode="auto">
          <a:xfrm rot="-2696683">
            <a:off x="5562600" y="5562600"/>
            <a:ext cx="14478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50" name="Rectangle 26"/>
          <p:cNvSpPr>
            <a:spLocks noChangeArrowheads="1"/>
          </p:cNvSpPr>
          <p:nvPr/>
        </p:nvSpPr>
        <p:spPr bwMode="auto">
          <a:xfrm>
            <a:off x="3200400" y="6400800"/>
            <a:ext cx="1371600" cy="228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3851" name="Text Box 27"/>
          <p:cNvSpPr txBox="1">
            <a:spLocks noChangeArrowheads="1"/>
          </p:cNvSpPr>
          <p:nvPr/>
        </p:nvSpPr>
        <p:spPr bwMode="auto">
          <a:xfrm>
            <a:off x="3124200" y="6324600"/>
            <a:ext cx="1166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Synaptic cleft</a:t>
            </a:r>
          </a:p>
        </p:txBody>
      </p:sp>
    </p:spTree>
    <p:extLst>
      <p:ext uri="{BB962C8B-B14F-4D97-AF65-F5344CB8AC3E}">
        <p14:creationId xmlns:p14="http://schemas.microsoft.com/office/powerpoint/2010/main" val="34359009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F67B4D2-D6BE-483D-85B4-265D1915C7C3}" type="slidenum">
              <a:rPr kumimoji="0" lang="en-US" altLang="en-US"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altLang="en-US" sz="1400" b="0" i="0" u="none" strike="noStrike" kern="1200" cap="none" spc="0" normalizeH="0" baseline="0" noProof="0" smtClean="0">
              <a:ln>
                <a:noFill/>
              </a:ln>
              <a:solidFill>
                <a:srgbClr val="000000"/>
              </a:solidFill>
              <a:effectLst/>
              <a:uLnTx/>
              <a:uFillTx/>
              <a:latin typeface="Times New Roman"/>
              <a:ea typeface="+mn-ea"/>
              <a:cs typeface="+mn-cs"/>
            </a:endParaRPr>
          </a:p>
        </p:txBody>
      </p:sp>
      <p:sp>
        <p:nvSpPr>
          <p:cNvPr id="329730" name="Rectangle 2"/>
          <p:cNvSpPr>
            <a:spLocks noGrp="1" noChangeArrowheads="1"/>
          </p:cNvSpPr>
          <p:nvPr>
            <p:ph type="title"/>
          </p:nvPr>
        </p:nvSpPr>
        <p:spPr>
          <a:xfrm>
            <a:off x="684213" y="188913"/>
            <a:ext cx="7772400" cy="1143000"/>
          </a:xfrm>
        </p:spPr>
        <p:txBody>
          <a:bodyPr/>
          <a:lstStyle/>
          <a:p>
            <a:r>
              <a:rPr lang="en-US" altLang="en-US" sz="3600" i="1">
                <a:solidFill>
                  <a:schemeClr val="bg1"/>
                </a:solidFill>
                <a:latin typeface="Arial" panose="020B0604020202020204" pitchFamily="34" charset="0"/>
              </a:rPr>
              <a:t>Chemical synapse</a:t>
            </a:r>
          </a:p>
        </p:txBody>
      </p:sp>
      <p:pic>
        <p:nvPicPr>
          <p:cNvPr id="329731" name="Picture 3" descr="synap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89088"/>
            <a:ext cx="8610600" cy="4506912"/>
          </a:xfrm>
          <a:prstGeom prst="rect">
            <a:avLst/>
          </a:prstGeom>
          <a:noFill/>
          <a:extLst>
            <a:ext uri="{909E8E84-426E-40DD-AFC4-6F175D3DCCD1}">
              <a14:hiddenFill xmlns:a14="http://schemas.microsoft.com/office/drawing/2010/main">
                <a:solidFill>
                  <a:srgbClr val="FFFFFF"/>
                </a:solidFill>
              </a14:hiddenFill>
            </a:ext>
          </a:extLst>
        </p:spPr>
      </p:pic>
      <p:sp>
        <p:nvSpPr>
          <p:cNvPr id="329732" name="Text Box 4"/>
          <p:cNvSpPr txBox="1">
            <a:spLocks noChangeArrowheads="1"/>
          </p:cNvSpPr>
          <p:nvPr/>
        </p:nvSpPr>
        <p:spPr bwMode="auto">
          <a:xfrm>
            <a:off x="4953000" y="4495800"/>
            <a:ext cx="203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Neurotransmitter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Receptors</a:t>
            </a:r>
          </a:p>
        </p:txBody>
      </p:sp>
    </p:spTree>
    <p:extLst>
      <p:ext uri="{BB962C8B-B14F-4D97-AF65-F5344CB8AC3E}">
        <p14:creationId xmlns:p14="http://schemas.microsoft.com/office/powerpoint/2010/main" val="34588254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19ADE56-AF1B-49DB-B027-B923FD3177B0}" type="slidenum">
              <a:rPr kumimoji="0" lang="en-US" altLang="en-US"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en-US" sz="1400" b="0" i="0" u="none" strike="noStrike" kern="1200" cap="none" spc="0" normalizeH="0" baseline="0" noProof="0" smtClean="0">
              <a:ln>
                <a:noFill/>
              </a:ln>
              <a:solidFill>
                <a:srgbClr val="000000"/>
              </a:solidFill>
              <a:effectLst/>
              <a:uLnTx/>
              <a:uFillTx/>
              <a:latin typeface="Times New Roman"/>
              <a:ea typeface="+mn-ea"/>
              <a:cs typeface="+mn-cs"/>
            </a:endParaRPr>
          </a:p>
        </p:txBody>
      </p:sp>
      <p:sp>
        <p:nvSpPr>
          <p:cNvPr id="330754" name="Rectangle 2"/>
          <p:cNvSpPr>
            <a:spLocks noGrp="1" noChangeArrowheads="1"/>
          </p:cNvSpPr>
          <p:nvPr>
            <p:ph type="title"/>
          </p:nvPr>
        </p:nvSpPr>
        <p:spPr>
          <a:xfrm>
            <a:off x="685800" y="609600"/>
            <a:ext cx="7772400" cy="715963"/>
          </a:xfrm>
        </p:spPr>
        <p:txBody>
          <a:bodyPr/>
          <a:lstStyle/>
          <a:p>
            <a:r>
              <a:rPr lang="en-US" altLang="en-US" sz="3200" i="1">
                <a:solidFill>
                  <a:schemeClr val="bg1"/>
                </a:solidFill>
                <a:latin typeface="Arial" panose="020B0604020202020204" pitchFamily="34" charset="0"/>
              </a:rPr>
              <a:t>Neurotransmitters</a:t>
            </a:r>
          </a:p>
        </p:txBody>
      </p:sp>
      <p:sp>
        <p:nvSpPr>
          <p:cNvPr id="330755" name="Text Box 3"/>
          <p:cNvSpPr txBox="1">
            <a:spLocks noChangeArrowheads="1"/>
          </p:cNvSpPr>
          <p:nvPr/>
        </p:nvSpPr>
        <p:spPr bwMode="auto">
          <a:xfrm>
            <a:off x="369888" y="1676400"/>
            <a:ext cx="831691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smtClean="0">
                <a:ln>
                  <a:noFill/>
                </a:ln>
                <a:solidFill>
                  <a:srgbClr val="000099"/>
                </a:solidFill>
                <a:effectLst/>
                <a:uLnTx/>
                <a:uFillTx/>
                <a:latin typeface="Arial" panose="020B0604020202020204" pitchFamily="34" charset="0"/>
                <a:ea typeface="+mn-ea"/>
                <a:cs typeface="+mn-cs"/>
              </a:rPr>
              <a:t>Chemicals (amino acids, peptides, monoamines) that transmit, amplify and modulate signals between neuron and  another cell.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smtClean="0">
                <a:ln>
                  <a:noFill/>
                </a:ln>
                <a:solidFill>
                  <a:srgbClr val="000099"/>
                </a:solidFill>
                <a:effectLst/>
                <a:uLnTx/>
                <a:uFillTx/>
                <a:latin typeface="Arial" panose="020B0604020202020204" pitchFamily="34" charset="0"/>
                <a:ea typeface="+mn-ea"/>
                <a:cs typeface="+mn-cs"/>
              </a:rPr>
              <a:t>Cause either excitatory or inhibitory potentials</a:t>
            </a:r>
            <a:r>
              <a:rPr kumimoji="0" lang="en-US" altLang="en-US" sz="2400" b="0" i="0" u="none" strike="noStrike" kern="1200" cap="none" spc="0" normalizeH="0" noProof="0" dirty="0" smtClean="0">
                <a:ln>
                  <a:noFill/>
                </a:ln>
                <a:solidFill>
                  <a:srgbClr val="000099"/>
                </a:solidFill>
                <a:effectLst/>
                <a:uLnTx/>
                <a:uFillTx/>
                <a:latin typeface="Arial" panose="020B0604020202020204" pitchFamily="34" charset="0"/>
                <a:ea typeface="+mn-ea"/>
                <a:cs typeface="+mn-cs"/>
              </a:rPr>
              <a:t> (“P</a:t>
            </a:r>
            <a:r>
              <a:rPr kumimoji="0" lang="en-US" altLang="en-US" sz="2400" b="0" i="0" u="none" strike="noStrike" kern="1200" cap="none" spc="0" normalizeH="0" baseline="0" noProof="0" dirty="0" smtClean="0">
                <a:ln>
                  <a:noFill/>
                </a:ln>
                <a:solidFill>
                  <a:srgbClr val="000099"/>
                </a:solidFill>
                <a:effectLst/>
                <a:uLnTx/>
                <a:uFillTx/>
                <a:latin typeface="Arial" panose="020B0604020202020204" pitchFamily="34" charset="0"/>
                <a:ea typeface="+mn-ea"/>
                <a:cs typeface="+mn-cs"/>
              </a:rPr>
              <a:t>SPs”).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smtClean="0">
              <a:ln>
                <a:noFill/>
              </a:ln>
              <a:solidFill>
                <a:srgbClr val="00009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913227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8679141-F0BC-4D0B-A929-8698DAC9AAC3}" type="slidenum">
              <a:rPr kumimoji="0" lang="en-US" altLang="en-US"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400" b="0" i="0" u="none" strike="noStrike" kern="1200" cap="none" spc="0" normalizeH="0" baseline="0" noProof="0" smtClean="0">
              <a:ln>
                <a:noFill/>
              </a:ln>
              <a:solidFill>
                <a:srgbClr val="000000"/>
              </a:solidFill>
              <a:effectLst/>
              <a:uLnTx/>
              <a:uFillTx/>
              <a:latin typeface="Times New Roman"/>
              <a:ea typeface="+mn-ea"/>
              <a:cs typeface="+mn-cs"/>
            </a:endParaRPr>
          </a:p>
        </p:txBody>
      </p:sp>
      <p:sp>
        <p:nvSpPr>
          <p:cNvPr id="337922" name="Rectangle 2"/>
          <p:cNvSpPr>
            <a:spLocks noGrp="1" noChangeArrowheads="1"/>
          </p:cNvSpPr>
          <p:nvPr>
            <p:ph type="title"/>
          </p:nvPr>
        </p:nvSpPr>
        <p:spPr>
          <a:xfrm>
            <a:off x="323528" y="265113"/>
            <a:ext cx="8610600" cy="400050"/>
          </a:xfrm>
        </p:spPr>
        <p:txBody>
          <a:bodyPr/>
          <a:lstStyle/>
          <a:p>
            <a:pPr algn="l"/>
            <a:r>
              <a:rPr lang="de-DE" altLang="en-US" sz="2000" i="1" dirty="0" err="1" smtClean="0">
                <a:solidFill>
                  <a:schemeClr val="bg1"/>
                </a:solidFill>
                <a:latin typeface="Arial" panose="020B0604020202020204" pitchFamily="34" charset="0"/>
              </a:rPr>
              <a:t>Some</a:t>
            </a:r>
            <a:r>
              <a:rPr lang="de-DE" altLang="en-US" sz="2000" i="1" dirty="0" smtClean="0">
                <a:solidFill>
                  <a:schemeClr val="bg1"/>
                </a:solidFill>
                <a:latin typeface="Arial" panose="020B0604020202020204" pitchFamily="34" charset="0"/>
              </a:rPr>
              <a:t> </a:t>
            </a:r>
            <a:r>
              <a:rPr lang="de-DE" altLang="en-US" sz="2000" i="1" dirty="0" err="1" smtClean="0">
                <a:solidFill>
                  <a:schemeClr val="bg1"/>
                </a:solidFill>
                <a:latin typeface="Arial" panose="020B0604020202020204" pitchFamily="34" charset="0"/>
              </a:rPr>
              <a:t>neurotransmitters</a:t>
            </a:r>
            <a:r>
              <a:rPr lang="de-DE" altLang="en-US" sz="2000" i="1" dirty="0" smtClean="0">
                <a:solidFill>
                  <a:schemeClr val="bg1"/>
                </a:solidFill>
                <a:latin typeface="Arial" panose="020B0604020202020204" pitchFamily="34" charset="0"/>
              </a:rPr>
              <a:t> </a:t>
            </a:r>
            <a:r>
              <a:rPr lang="de-DE" altLang="en-US" sz="2000" i="1" dirty="0" err="1">
                <a:solidFill>
                  <a:schemeClr val="bg1"/>
                </a:solidFill>
                <a:latin typeface="Arial" panose="020B0604020202020204" pitchFamily="34" charset="0"/>
              </a:rPr>
              <a:t>and</a:t>
            </a:r>
            <a:r>
              <a:rPr lang="de-DE" altLang="en-US" sz="2000" i="1" dirty="0">
                <a:solidFill>
                  <a:schemeClr val="bg1"/>
                </a:solidFill>
                <a:latin typeface="Arial" panose="020B0604020202020204" pitchFamily="34" charset="0"/>
              </a:rPr>
              <a:t> </a:t>
            </a:r>
            <a:r>
              <a:rPr lang="de-DE" altLang="en-US" sz="2000" i="1" dirty="0" err="1">
                <a:solidFill>
                  <a:schemeClr val="bg1"/>
                </a:solidFill>
                <a:latin typeface="Arial" panose="020B0604020202020204" pitchFamily="34" charset="0"/>
              </a:rPr>
              <a:t>their</a:t>
            </a:r>
            <a:r>
              <a:rPr lang="de-DE" altLang="en-US" sz="2000" i="1" dirty="0">
                <a:solidFill>
                  <a:schemeClr val="bg1"/>
                </a:solidFill>
                <a:latin typeface="Arial" panose="020B0604020202020204" pitchFamily="34" charset="0"/>
              </a:rPr>
              <a:t> (</a:t>
            </a:r>
            <a:r>
              <a:rPr lang="de-DE" altLang="en-US" sz="2000" i="1" dirty="0" err="1" smtClean="0">
                <a:solidFill>
                  <a:schemeClr val="bg1"/>
                </a:solidFill>
                <a:latin typeface="Arial" panose="020B0604020202020204" pitchFamily="34" charset="0"/>
              </a:rPr>
              <a:t>main</a:t>
            </a:r>
            <a:r>
              <a:rPr lang="de-DE" altLang="en-US" sz="2000" i="1" dirty="0" smtClean="0">
                <a:solidFill>
                  <a:schemeClr val="bg1"/>
                </a:solidFill>
                <a:latin typeface="Arial" panose="020B0604020202020204" pitchFamily="34" charset="0"/>
              </a:rPr>
              <a:t> </a:t>
            </a:r>
            <a:r>
              <a:rPr lang="de-DE" altLang="en-US" sz="2000" i="1" dirty="0" err="1" smtClean="0">
                <a:solidFill>
                  <a:schemeClr val="bg1"/>
                </a:solidFill>
                <a:latin typeface="Arial" panose="020B0604020202020204" pitchFamily="34" charset="0"/>
              </a:rPr>
              <a:t>and</a:t>
            </a:r>
            <a:r>
              <a:rPr lang="de-DE" altLang="en-US" sz="2000" i="1" dirty="0" smtClean="0">
                <a:solidFill>
                  <a:schemeClr val="bg1"/>
                </a:solidFill>
                <a:latin typeface="Arial" panose="020B0604020202020204" pitchFamily="34" charset="0"/>
              </a:rPr>
              <a:t> – </a:t>
            </a:r>
            <a:r>
              <a:rPr lang="de-DE" altLang="en-US" sz="2000" i="1" dirty="0" err="1" smtClean="0">
                <a:solidFill>
                  <a:schemeClr val="bg1"/>
                </a:solidFill>
                <a:latin typeface="Arial" panose="020B0604020202020204" pitchFamily="34" charset="0"/>
              </a:rPr>
              <a:t>alas</a:t>
            </a:r>
            <a:r>
              <a:rPr lang="de-DE" altLang="en-US" sz="2000" i="1" dirty="0" smtClean="0">
                <a:solidFill>
                  <a:schemeClr val="bg1"/>
                </a:solidFill>
                <a:latin typeface="Arial" panose="020B0604020202020204" pitchFamily="34" charset="0"/>
              </a:rPr>
              <a:t> – </a:t>
            </a:r>
            <a:r>
              <a:rPr lang="de-DE" altLang="en-US" sz="2000" i="1" dirty="0" err="1" smtClean="0">
                <a:solidFill>
                  <a:schemeClr val="bg1"/>
                </a:solidFill>
                <a:latin typeface="Arial" panose="020B0604020202020204" pitchFamily="34" charset="0"/>
              </a:rPr>
              <a:t>nonunique</a:t>
            </a:r>
            <a:r>
              <a:rPr lang="de-DE" altLang="en-US" sz="2000" i="1" dirty="0" smtClean="0">
                <a:solidFill>
                  <a:schemeClr val="bg1"/>
                </a:solidFill>
                <a:latin typeface="Arial" panose="020B0604020202020204" pitchFamily="34" charset="0"/>
              </a:rPr>
              <a:t>) </a:t>
            </a:r>
            <a:r>
              <a:rPr lang="de-DE" altLang="en-US" sz="2000" i="1" dirty="0">
                <a:solidFill>
                  <a:schemeClr val="bg1"/>
                </a:solidFill>
                <a:latin typeface="Arial" panose="020B0604020202020204" pitchFamily="34" charset="0"/>
              </a:rPr>
              <a:t>Actions:</a:t>
            </a:r>
            <a:endParaRPr lang="en-US" altLang="en-US" sz="3600" b="1" dirty="0">
              <a:solidFill>
                <a:schemeClr val="bg1"/>
              </a:solidFill>
              <a:latin typeface="Arial" panose="020B0604020202020204" pitchFamily="34" charset="0"/>
            </a:endParaRPr>
          </a:p>
        </p:txBody>
      </p:sp>
      <p:sp>
        <p:nvSpPr>
          <p:cNvPr id="337923" name="Text Box 3"/>
          <p:cNvSpPr txBox="1">
            <a:spLocks noChangeArrowheads="1"/>
          </p:cNvSpPr>
          <p:nvPr/>
        </p:nvSpPr>
        <p:spPr bwMode="auto">
          <a:xfrm>
            <a:off x="457200" y="914400"/>
            <a:ext cx="853440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sng" strike="noStrike" kern="1200" cap="none" spc="0" normalizeH="0" baseline="0" noProof="0" smtClean="0">
                <a:ln>
                  <a:noFill/>
                </a:ln>
                <a:solidFill>
                  <a:srgbClr val="000099"/>
                </a:solidFill>
                <a:effectLst/>
                <a:uLnTx/>
                <a:uFillTx/>
                <a:latin typeface="Arial" panose="020B0604020202020204" pitchFamily="34" charset="0"/>
                <a:ea typeface="+mn-ea"/>
                <a:cs typeface="+mn-cs"/>
              </a:rPr>
              <a:t>Transmitter	Channel-typ	Ion-current	Action</a:t>
            </a:r>
          </a:p>
        </p:txBody>
      </p:sp>
      <p:sp>
        <p:nvSpPr>
          <p:cNvPr id="337924" name="Text Box 4"/>
          <p:cNvSpPr txBox="1">
            <a:spLocks noChangeArrowheads="1"/>
          </p:cNvSpPr>
          <p:nvPr/>
        </p:nvSpPr>
        <p:spPr bwMode="auto">
          <a:xfrm>
            <a:off x="457200" y="914400"/>
            <a:ext cx="8534400"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sng" strike="noStrike" kern="1200" cap="none" spc="0" normalizeH="0" baseline="0" noProof="0" smtClean="0">
                <a:ln>
                  <a:noFill/>
                </a:ln>
                <a:solidFill>
                  <a:srgbClr val="000099"/>
                </a:solidFill>
                <a:effectLst/>
                <a:uLnTx/>
                <a:uFillTx/>
                <a:latin typeface="Arial" panose="020B0604020202020204" pitchFamily="34" charset="0"/>
                <a:ea typeface="+mn-ea"/>
                <a:cs typeface="+mn-cs"/>
              </a:rPr>
              <a:t>Transmitter	Channel-typ	Ion-current	Action</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Acetylecholin	nicotin. Receptor	 Na</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and  K</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excitatory</a:t>
            </a:r>
          </a:p>
        </p:txBody>
      </p:sp>
      <p:sp>
        <p:nvSpPr>
          <p:cNvPr id="337925" name="Text Box 5"/>
          <p:cNvSpPr txBox="1">
            <a:spLocks noChangeArrowheads="1"/>
          </p:cNvSpPr>
          <p:nvPr/>
        </p:nvSpPr>
        <p:spPr bwMode="auto">
          <a:xfrm>
            <a:off x="457200" y="914400"/>
            <a:ext cx="8534400" cy="156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sng" strike="noStrike" kern="1200" cap="none" spc="0" normalizeH="0" baseline="0" noProof="0" smtClean="0">
                <a:ln>
                  <a:noFill/>
                </a:ln>
                <a:solidFill>
                  <a:srgbClr val="000099"/>
                </a:solidFill>
                <a:effectLst/>
                <a:uLnTx/>
                <a:uFillTx/>
                <a:latin typeface="Arial" panose="020B0604020202020204" pitchFamily="34" charset="0"/>
                <a:ea typeface="+mn-ea"/>
                <a:cs typeface="+mn-cs"/>
              </a:rPr>
              <a:t>Transmitter	Channel-typ	Ion-current	Action</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Acetylecholin	nicotin. Receptor	 Na</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and  K</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excitatory</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Glutamate	AMPA / Kainate	 Na</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and  K</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excitatory</a:t>
            </a:r>
          </a:p>
        </p:txBody>
      </p:sp>
      <p:sp>
        <p:nvSpPr>
          <p:cNvPr id="337926" name="Text Box 6"/>
          <p:cNvSpPr txBox="1">
            <a:spLocks noChangeArrowheads="1"/>
          </p:cNvSpPr>
          <p:nvPr/>
        </p:nvSpPr>
        <p:spPr bwMode="auto">
          <a:xfrm>
            <a:off x="457200" y="914400"/>
            <a:ext cx="85344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sng" strike="noStrike" kern="1200" cap="none" spc="0" normalizeH="0" baseline="0" noProof="0" smtClean="0">
                <a:ln>
                  <a:noFill/>
                </a:ln>
                <a:solidFill>
                  <a:srgbClr val="000099"/>
                </a:solidFill>
                <a:effectLst/>
                <a:uLnTx/>
                <a:uFillTx/>
                <a:latin typeface="Arial" panose="020B0604020202020204" pitchFamily="34" charset="0"/>
                <a:ea typeface="+mn-ea"/>
                <a:cs typeface="+mn-cs"/>
              </a:rPr>
              <a:t>Transmitter	Channel-typ	Ion-current	Action</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Acetylecholin	nicotin. Receptor	 Na</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and  K</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excitatory</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Glutamate	AMPA / Kainate	 Na</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and  K</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excitatory</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GABA		GABA</a:t>
            </a:r>
            <a:r>
              <a:rPr kumimoji="0" lang="de-DE" altLang="en-US" sz="1600" b="1" i="0" u="none" strike="noStrike" kern="1200" cap="none" spc="0" normalizeH="0" baseline="-25000" noProof="0" smtClean="0">
                <a:ln>
                  <a:noFill/>
                </a:ln>
                <a:solidFill>
                  <a:srgbClr val="CC0000"/>
                </a:solidFill>
                <a:effectLst/>
                <a:uLnTx/>
                <a:uFillTx/>
                <a:latin typeface="Arial" panose="020B0604020202020204" pitchFamily="34" charset="0"/>
                <a:ea typeface="+mn-ea"/>
                <a:cs typeface="+mn-cs"/>
              </a:rPr>
              <a:t>A</a:t>
            </a: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-Receptor	Cl</a:t>
            </a:r>
            <a:r>
              <a:rPr kumimoji="0" lang="de-DE" altLang="en-US" sz="1600" b="1" i="0" u="none" strike="noStrike" kern="1200" cap="none" spc="0" normalizeH="0" baseline="30000" noProof="0" smtClean="0">
                <a:ln>
                  <a:noFill/>
                </a:ln>
                <a:solidFill>
                  <a:srgbClr val="CC0000"/>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		inhibitory</a:t>
            </a:r>
            <a:endParaRPr kumimoji="0" lang="de-DE" altLang="en-US" sz="1600" b="1" i="0" u="none" strike="noStrike" kern="1200" cap="none" spc="0" normalizeH="0" baseline="0" noProof="0" smtClean="0">
              <a:ln>
                <a:noFill/>
              </a:ln>
              <a:solidFill>
                <a:srgbClr val="FFCC66"/>
              </a:solidFill>
              <a:effectLst/>
              <a:uLnTx/>
              <a:uFillTx/>
              <a:latin typeface="Arial" panose="020B0604020202020204" pitchFamily="34" charset="0"/>
              <a:ea typeface="+mn-ea"/>
              <a:cs typeface="+mn-cs"/>
            </a:endParaRPr>
          </a:p>
        </p:txBody>
      </p:sp>
      <p:sp>
        <p:nvSpPr>
          <p:cNvPr id="337927" name="Text Box 7"/>
          <p:cNvSpPr txBox="1">
            <a:spLocks noChangeArrowheads="1"/>
          </p:cNvSpPr>
          <p:nvPr/>
        </p:nvSpPr>
        <p:spPr bwMode="auto">
          <a:xfrm>
            <a:off x="457200" y="914400"/>
            <a:ext cx="85344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sng" strike="noStrike" kern="1200" cap="none" spc="0" normalizeH="0" baseline="0" noProof="0" smtClean="0">
                <a:ln>
                  <a:noFill/>
                </a:ln>
                <a:solidFill>
                  <a:srgbClr val="000099"/>
                </a:solidFill>
                <a:effectLst/>
                <a:uLnTx/>
                <a:uFillTx/>
                <a:latin typeface="Arial" panose="020B0604020202020204" pitchFamily="34" charset="0"/>
                <a:ea typeface="+mn-ea"/>
                <a:cs typeface="+mn-cs"/>
              </a:rPr>
              <a:t>Transmitter	Channel-typ	Ion-current	Action</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Acetylecholin	nicotin. Receptor	 Na</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and  K</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excitatory</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Glutamate	AMPA / Kainate	 Na</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and  K</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excitatory</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GABA		GABA</a:t>
            </a:r>
            <a:r>
              <a:rPr kumimoji="0" lang="de-DE" altLang="en-US" sz="1600" b="1" i="0" u="none" strike="noStrike" kern="1200" cap="none" spc="0" normalizeH="0" baseline="-25000" noProof="0" smtClean="0">
                <a:ln>
                  <a:noFill/>
                </a:ln>
                <a:solidFill>
                  <a:srgbClr val="CC0000"/>
                </a:solidFill>
                <a:effectLst/>
                <a:uLnTx/>
                <a:uFillTx/>
                <a:latin typeface="Arial" panose="020B0604020202020204" pitchFamily="34" charset="0"/>
                <a:ea typeface="+mn-ea"/>
                <a:cs typeface="+mn-cs"/>
              </a:rPr>
              <a:t>A</a:t>
            </a: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-Receptor	Cl</a:t>
            </a:r>
            <a:r>
              <a:rPr kumimoji="0" lang="de-DE" altLang="en-US" sz="1600" b="1" i="0" u="none" strike="noStrike" kern="1200" cap="none" spc="0" normalizeH="0" baseline="30000" noProof="0" smtClean="0">
                <a:ln>
                  <a:noFill/>
                </a:ln>
                <a:solidFill>
                  <a:srgbClr val="CC0000"/>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		inhibitory</a:t>
            </a:r>
            <a:endParaRPr kumimoji="0" lang="de-DE" altLang="en-US" sz="1600" b="1" i="0" u="none" strike="noStrike" kern="1200" cap="none" spc="0" normalizeH="0" baseline="0" noProof="0" smtClean="0">
              <a:ln>
                <a:noFill/>
              </a:ln>
              <a:solidFill>
                <a:srgbClr val="FFCC6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FFCC6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Glycine				Cl</a:t>
            </a:r>
            <a:r>
              <a:rPr kumimoji="0" lang="de-DE" altLang="en-US" sz="1600" b="1" i="0" u="none" strike="noStrike" kern="1200" cap="none" spc="0" normalizeH="0" baseline="30000" noProof="0" smtClean="0">
                <a:ln>
                  <a:noFill/>
                </a:ln>
                <a:solidFill>
                  <a:srgbClr val="CC0000"/>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		inhibitory</a:t>
            </a:r>
            <a:endParaRPr kumimoji="0" lang="de-DE" altLang="en-US" sz="1600" b="1" i="0" u="none" strike="noStrike" kern="1200" cap="none" spc="0" normalizeH="0" baseline="0" noProof="0" smtClean="0">
              <a:ln>
                <a:noFill/>
              </a:ln>
              <a:solidFill>
                <a:srgbClr val="FFCC66"/>
              </a:solidFill>
              <a:effectLst/>
              <a:uLnTx/>
              <a:uFillTx/>
              <a:latin typeface="Arial" panose="020B0604020202020204" pitchFamily="34" charset="0"/>
              <a:ea typeface="+mn-ea"/>
              <a:cs typeface="+mn-cs"/>
            </a:endParaRPr>
          </a:p>
        </p:txBody>
      </p:sp>
      <p:sp>
        <p:nvSpPr>
          <p:cNvPr id="337928" name="Text Box 8"/>
          <p:cNvSpPr txBox="1">
            <a:spLocks noChangeArrowheads="1"/>
          </p:cNvSpPr>
          <p:nvPr/>
        </p:nvSpPr>
        <p:spPr bwMode="auto">
          <a:xfrm>
            <a:off x="457200" y="914400"/>
            <a:ext cx="8534400" cy="391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sng" strike="noStrike" kern="1200" cap="none" spc="0" normalizeH="0" baseline="0" noProof="0" smtClean="0">
                <a:ln>
                  <a:noFill/>
                </a:ln>
                <a:solidFill>
                  <a:srgbClr val="000099"/>
                </a:solidFill>
                <a:effectLst/>
                <a:uLnTx/>
                <a:uFillTx/>
                <a:latin typeface="Arial" panose="020B0604020202020204" pitchFamily="34" charset="0"/>
                <a:ea typeface="+mn-ea"/>
                <a:cs typeface="+mn-cs"/>
              </a:rPr>
              <a:t>Transmitter	Channel-typ	Ion-current	Action</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Acetylecholin	nicotin. Receptor	 Na</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and  K</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excitatory</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Glutamate	AMPA / Kainate	 Na</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and  K</a:t>
            </a:r>
            <a:r>
              <a:rPr kumimoji="0" lang="de-DE" altLang="en-US" sz="1600" b="1" i="0" u="none" strike="noStrike" kern="1200" cap="none" spc="0" normalizeH="0" baseline="30000" noProof="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00CCFF"/>
                </a:solidFill>
                <a:effectLst/>
                <a:uLnTx/>
                <a:uFillTx/>
                <a:latin typeface="Arial" panose="020B0604020202020204" pitchFamily="34" charset="0"/>
                <a:ea typeface="+mn-ea"/>
                <a:cs typeface="+mn-cs"/>
              </a:rPr>
              <a:t>	excitatory</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GABA		GABA</a:t>
            </a:r>
            <a:r>
              <a:rPr kumimoji="0" lang="de-DE" altLang="en-US" sz="1600" b="1" i="0" u="none" strike="noStrike" kern="1200" cap="none" spc="0" normalizeH="0" baseline="-25000" noProof="0" smtClean="0">
                <a:ln>
                  <a:noFill/>
                </a:ln>
                <a:solidFill>
                  <a:srgbClr val="CC0000"/>
                </a:solidFill>
                <a:effectLst/>
                <a:uLnTx/>
                <a:uFillTx/>
                <a:latin typeface="Arial" panose="020B0604020202020204" pitchFamily="34" charset="0"/>
                <a:ea typeface="+mn-ea"/>
                <a:cs typeface="+mn-cs"/>
              </a:rPr>
              <a:t>A</a:t>
            </a: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-Receptor	Cl</a:t>
            </a:r>
            <a:r>
              <a:rPr kumimoji="0" lang="de-DE" altLang="en-US" sz="1600" b="1" i="0" u="none" strike="noStrike" kern="1200" cap="none" spc="0" normalizeH="0" baseline="30000" noProof="0" smtClean="0">
                <a:ln>
                  <a:noFill/>
                </a:ln>
                <a:solidFill>
                  <a:srgbClr val="CC0000"/>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		inhibitory</a:t>
            </a:r>
            <a:endParaRPr kumimoji="0" lang="de-DE" altLang="en-US" sz="1600" b="1" i="0" u="none" strike="noStrike" kern="1200" cap="none" spc="0" normalizeH="0" baseline="0" noProof="0" smtClean="0">
              <a:ln>
                <a:noFill/>
              </a:ln>
              <a:solidFill>
                <a:srgbClr val="FFCC6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FFCC6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Glycine				Cl</a:t>
            </a:r>
            <a:r>
              <a:rPr kumimoji="0" lang="de-DE" altLang="en-US" sz="1600" b="1" i="0" u="none" strike="noStrike" kern="1200" cap="none" spc="0" normalizeH="0" baseline="30000" noProof="0" smtClean="0">
                <a:ln>
                  <a:noFill/>
                </a:ln>
                <a:solidFill>
                  <a:srgbClr val="CC0000"/>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		inhibitory</a:t>
            </a:r>
            <a:endParaRPr kumimoji="0" lang="de-DE" altLang="en-US" sz="1600" b="1" i="0" u="none" strike="noStrike" kern="1200" cap="none" spc="0" normalizeH="0" baseline="0" noProof="0" smtClean="0">
              <a:ln>
                <a:noFill/>
              </a:ln>
              <a:solidFill>
                <a:srgbClr val="FFCC6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CC66"/>
                </a:solidFill>
                <a:effectLst/>
                <a:uLnTx/>
                <a:uFillTx/>
                <a:latin typeface="Arial" panose="020B0604020202020204" pitchFamily="34" charset="0"/>
                <a:ea typeface="+mn-ea"/>
                <a:cs typeface="+mn-cs"/>
              </a:rPr>
              <a:t>Acetylecholin	muscarin. Rec.	 -		metabotropic, Ca</a:t>
            </a:r>
            <a:r>
              <a:rPr kumimoji="0" lang="de-DE" altLang="en-US" sz="1600" b="1" i="0" u="none" strike="noStrike" kern="1200" cap="none" spc="0" normalizeH="0" baseline="30000" noProof="0" smtClean="0">
                <a:ln>
                  <a:noFill/>
                </a:ln>
                <a:solidFill>
                  <a:srgbClr val="00CC66"/>
                </a:solidFill>
                <a:effectLst/>
                <a:uLnTx/>
                <a:uFillTx/>
                <a:latin typeface="Arial" panose="020B0604020202020204" pitchFamily="34" charset="0"/>
                <a:ea typeface="+mn-ea"/>
                <a:cs typeface="+mn-cs"/>
              </a:rPr>
              <a:t>2+</a:t>
            </a:r>
            <a:r>
              <a:rPr kumimoji="0" lang="de-DE" altLang="en-US" sz="1600" b="1" i="0" u="none" strike="noStrike" kern="1200" cap="none" spc="0" normalizeH="0" baseline="0" noProof="0" smtClean="0">
                <a:ln>
                  <a:noFill/>
                </a:ln>
                <a:solidFill>
                  <a:srgbClr val="00CC66"/>
                </a:solidFill>
                <a:effectLst/>
                <a:uLnTx/>
                <a:uFillTx/>
                <a:latin typeface="Arial" panose="020B0604020202020204" pitchFamily="34" charset="0"/>
                <a:ea typeface="+mn-ea"/>
                <a:cs typeface="+mn-cs"/>
              </a:rPr>
              <a:t> Release</a:t>
            </a:r>
          </a:p>
        </p:txBody>
      </p:sp>
      <p:sp>
        <p:nvSpPr>
          <p:cNvPr id="337929" name="Text Box 9"/>
          <p:cNvSpPr txBox="1">
            <a:spLocks noChangeArrowheads="1"/>
          </p:cNvSpPr>
          <p:nvPr/>
        </p:nvSpPr>
        <p:spPr bwMode="auto">
          <a:xfrm>
            <a:off x="457200" y="914400"/>
            <a:ext cx="8534400"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sng" strike="noStrike" kern="1200" cap="none" spc="0" normalizeH="0" baseline="0" noProof="0" dirty="0" smtClean="0">
                <a:ln>
                  <a:noFill/>
                </a:ln>
                <a:solidFill>
                  <a:srgbClr val="000099"/>
                </a:solidFill>
                <a:effectLst/>
                <a:uLnTx/>
                <a:uFillTx/>
                <a:latin typeface="Arial" panose="020B0604020202020204" pitchFamily="34" charset="0"/>
                <a:ea typeface="+mn-ea"/>
                <a:cs typeface="+mn-cs"/>
              </a:rPr>
              <a:t>Transmitter	Channel-typ	Ion-</a:t>
            </a:r>
            <a:r>
              <a:rPr kumimoji="0" lang="de-DE" altLang="en-US" sz="1600" b="1" i="0" u="sng" strike="noStrike" kern="1200" cap="none" spc="0" normalizeH="0" baseline="0" noProof="0" dirty="0" err="1" smtClean="0">
                <a:ln>
                  <a:noFill/>
                </a:ln>
                <a:solidFill>
                  <a:srgbClr val="000099"/>
                </a:solidFill>
                <a:effectLst/>
                <a:uLnTx/>
                <a:uFillTx/>
                <a:latin typeface="Arial" panose="020B0604020202020204" pitchFamily="34" charset="0"/>
                <a:ea typeface="+mn-ea"/>
                <a:cs typeface="+mn-cs"/>
              </a:rPr>
              <a:t>current</a:t>
            </a:r>
            <a:r>
              <a:rPr kumimoji="0" lang="de-DE" altLang="en-US" sz="1600" b="1" i="0" u="sng" strike="noStrike" kern="1200" cap="none" spc="0" normalizeH="0" baseline="0" noProof="0" dirty="0" smtClean="0">
                <a:ln>
                  <a:noFill/>
                </a:ln>
                <a:solidFill>
                  <a:srgbClr val="000099"/>
                </a:solidFill>
                <a:effectLst/>
                <a:uLnTx/>
                <a:uFillTx/>
                <a:latin typeface="Arial" panose="020B0604020202020204" pitchFamily="34" charset="0"/>
                <a:ea typeface="+mn-ea"/>
                <a:cs typeface="+mn-cs"/>
              </a:rPr>
              <a:t>	Action</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dirty="0" smtClean="0">
                <a:ln>
                  <a:noFill/>
                </a:ln>
                <a:solidFill>
                  <a:srgbClr val="000099"/>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dirty="0" err="1" smtClean="0">
                <a:ln>
                  <a:noFill/>
                </a:ln>
                <a:solidFill>
                  <a:srgbClr val="00CCFF"/>
                </a:solidFill>
                <a:effectLst/>
                <a:uLnTx/>
                <a:uFillTx/>
                <a:latin typeface="Arial" panose="020B0604020202020204" pitchFamily="34" charset="0"/>
                <a:ea typeface="+mn-ea"/>
                <a:cs typeface="+mn-cs"/>
              </a:rPr>
              <a:t>Acetylecholin</a:t>
            </a:r>
            <a:r>
              <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00CCFF"/>
                </a:solidFill>
                <a:effectLst/>
                <a:uLnTx/>
                <a:uFillTx/>
                <a:latin typeface="Arial" panose="020B0604020202020204" pitchFamily="34" charset="0"/>
                <a:ea typeface="+mn-ea"/>
                <a:cs typeface="+mn-cs"/>
              </a:rPr>
              <a:t>nicotin</a:t>
            </a:r>
            <a:r>
              <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00CCFF"/>
                </a:solidFill>
                <a:effectLst/>
                <a:uLnTx/>
                <a:uFillTx/>
                <a:latin typeface="Arial" panose="020B0604020202020204" pitchFamily="34" charset="0"/>
                <a:ea typeface="+mn-ea"/>
                <a:cs typeface="+mn-cs"/>
              </a:rPr>
              <a:t>Receptor</a:t>
            </a:r>
            <a:r>
              <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rPr>
              <a:t>	 Na</a:t>
            </a:r>
            <a:r>
              <a:rPr kumimoji="0" lang="de-DE" altLang="en-US" sz="1600" b="1" i="0" u="none" strike="noStrike" kern="1200" cap="none" spc="0" normalizeH="0" baseline="30000" noProof="0" dirty="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00CCFF"/>
                </a:solidFill>
                <a:effectLst/>
                <a:uLnTx/>
                <a:uFillTx/>
                <a:latin typeface="Arial" panose="020B0604020202020204" pitchFamily="34" charset="0"/>
                <a:ea typeface="+mn-ea"/>
                <a:cs typeface="+mn-cs"/>
              </a:rPr>
              <a:t>and</a:t>
            </a:r>
            <a:r>
              <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rPr>
              <a:t>  K</a:t>
            </a:r>
            <a:r>
              <a:rPr kumimoji="0" lang="de-DE" altLang="en-US" sz="1600" b="1" i="0" u="none" strike="noStrike" kern="1200" cap="none" spc="0" normalizeH="0" baseline="30000" noProof="0" dirty="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00CCFF"/>
                </a:solidFill>
                <a:effectLst/>
                <a:uLnTx/>
                <a:uFillTx/>
                <a:latin typeface="Arial" panose="020B0604020202020204" pitchFamily="34" charset="0"/>
                <a:ea typeface="+mn-ea"/>
                <a:cs typeface="+mn-cs"/>
              </a:rPr>
              <a:t>excitatory</a:t>
            </a:r>
            <a:endPar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rPr>
              <a:t>Glutamate	AMPA / </a:t>
            </a:r>
            <a:r>
              <a:rPr kumimoji="0" lang="de-DE" altLang="en-US" sz="1600" b="1" i="0" u="none" strike="noStrike" kern="1200" cap="none" spc="0" normalizeH="0" baseline="0" noProof="0" dirty="0" err="1" smtClean="0">
                <a:ln>
                  <a:noFill/>
                </a:ln>
                <a:solidFill>
                  <a:srgbClr val="00CCFF"/>
                </a:solidFill>
                <a:effectLst/>
                <a:uLnTx/>
                <a:uFillTx/>
                <a:latin typeface="Arial" panose="020B0604020202020204" pitchFamily="34" charset="0"/>
                <a:ea typeface="+mn-ea"/>
                <a:cs typeface="+mn-cs"/>
              </a:rPr>
              <a:t>Kainate</a:t>
            </a:r>
            <a:r>
              <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rPr>
              <a:t>	 Na</a:t>
            </a:r>
            <a:r>
              <a:rPr kumimoji="0" lang="de-DE" altLang="en-US" sz="1600" b="1" i="0" u="none" strike="noStrike" kern="1200" cap="none" spc="0" normalizeH="0" baseline="30000" noProof="0" dirty="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00CCFF"/>
                </a:solidFill>
                <a:effectLst/>
                <a:uLnTx/>
                <a:uFillTx/>
                <a:latin typeface="Arial" panose="020B0604020202020204" pitchFamily="34" charset="0"/>
                <a:ea typeface="+mn-ea"/>
                <a:cs typeface="+mn-cs"/>
              </a:rPr>
              <a:t>and</a:t>
            </a:r>
            <a:r>
              <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rPr>
              <a:t>  K</a:t>
            </a:r>
            <a:r>
              <a:rPr kumimoji="0" lang="de-DE" altLang="en-US" sz="1600" b="1" i="0" u="none" strike="noStrike" kern="1200" cap="none" spc="0" normalizeH="0" baseline="30000" noProof="0" dirty="0" smtClean="0">
                <a:ln>
                  <a:noFill/>
                </a:ln>
                <a:solidFill>
                  <a:srgbClr val="00CCFF"/>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00CCFF"/>
                </a:solidFill>
                <a:effectLst/>
                <a:uLnTx/>
                <a:uFillTx/>
                <a:latin typeface="Arial" panose="020B0604020202020204" pitchFamily="34" charset="0"/>
                <a:ea typeface="+mn-ea"/>
                <a:cs typeface="+mn-cs"/>
              </a:rPr>
              <a:t>excitatory</a:t>
            </a:r>
            <a:endParaRPr kumimoji="0" lang="de-DE" altLang="en-US" sz="1600" b="1" i="0" u="none" strike="noStrike" kern="1200" cap="none" spc="0" normalizeH="0" baseline="0" noProof="0" dirty="0" smtClean="0">
              <a:ln>
                <a:noFill/>
              </a:ln>
              <a:solidFill>
                <a:srgbClr val="00CC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dirty="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dirty="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dirty="0" smtClean="0">
                <a:ln>
                  <a:noFill/>
                </a:ln>
                <a:solidFill>
                  <a:srgbClr val="CC0000"/>
                </a:solidFill>
                <a:effectLst/>
                <a:uLnTx/>
                <a:uFillTx/>
                <a:latin typeface="Arial" panose="020B0604020202020204" pitchFamily="34" charset="0"/>
                <a:ea typeface="+mn-ea"/>
                <a:cs typeface="+mn-cs"/>
              </a:rPr>
              <a:t>GABA		GABA</a:t>
            </a:r>
            <a:r>
              <a:rPr kumimoji="0" lang="de-DE" altLang="en-US" sz="1600" b="1" i="0" u="none" strike="noStrike" kern="1200" cap="none" spc="0" normalizeH="0" baseline="-25000" noProof="0" dirty="0" smtClean="0">
                <a:ln>
                  <a:noFill/>
                </a:ln>
                <a:solidFill>
                  <a:srgbClr val="CC0000"/>
                </a:solidFill>
                <a:effectLst/>
                <a:uLnTx/>
                <a:uFillTx/>
                <a:latin typeface="Arial" panose="020B0604020202020204" pitchFamily="34" charset="0"/>
                <a:ea typeface="+mn-ea"/>
                <a:cs typeface="+mn-cs"/>
              </a:rPr>
              <a:t>A</a:t>
            </a:r>
            <a:r>
              <a:rPr kumimoji="0" lang="de-DE" altLang="en-US" sz="1600" b="1" i="0" u="none" strike="noStrike" kern="1200" cap="none" spc="0" normalizeH="0" baseline="0" noProof="0" dirty="0" smtClean="0">
                <a:ln>
                  <a:noFill/>
                </a:ln>
                <a:solidFill>
                  <a:srgbClr val="CC0000"/>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dirty="0" err="1" smtClean="0">
                <a:ln>
                  <a:noFill/>
                </a:ln>
                <a:solidFill>
                  <a:srgbClr val="CC0000"/>
                </a:solidFill>
                <a:effectLst/>
                <a:uLnTx/>
                <a:uFillTx/>
                <a:latin typeface="Arial" panose="020B0604020202020204" pitchFamily="34" charset="0"/>
                <a:ea typeface="+mn-ea"/>
                <a:cs typeface="+mn-cs"/>
              </a:rPr>
              <a:t>Receptor</a:t>
            </a:r>
            <a:r>
              <a:rPr kumimoji="0" lang="de-DE" altLang="en-US" sz="1600" b="1" i="0" u="none" strike="noStrike" kern="1200" cap="none" spc="0" normalizeH="0" baseline="0" noProof="0" dirty="0" smtClean="0">
                <a:ln>
                  <a:noFill/>
                </a:ln>
                <a:solidFill>
                  <a:srgbClr val="CC0000"/>
                </a:solidFill>
                <a:effectLst/>
                <a:uLnTx/>
                <a:uFillTx/>
                <a:latin typeface="Arial" panose="020B0604020202020204" pitchFamily="34" charset="0"/>
                <a:ea typeface="+mn-ea"/>
                <a:cs typeface="+mn-cs"/>
              </a:rPr>
              <a:t>	Cl</a:t>
            </a:r>
            <a:r>
              <a:rPr kumimoji="0" lang="de-DE" altLang="en-US" sz="1600" b="1" i="0" u="none" strike="noStrike" kern="1200" cap="none" spc="0" normalizeH="0" baseline="30000" noProof="0" dirty="0" smtClean="0">
                <a:ln>
                  <a:noFill/>
                </a:ln>
                <a:solidFill>
                  <a:srgbClr val="CC0000"/>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dirty="0" smtClean="0">
                <a:ln>
                  <a:noFill/>
                </a:ln>
                <a:solidFill>
                  <a:srgbClr val="CC0000"/>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CC0000"/>
                </a:solidFill>
                <a:effectLst/>
                <a:uLnTx/>
                <a:uFillTx/>
                <a:latin typeface="Arial" panose="020B0604020202020204" pitchFamily="34" charset="0"/>
                <a:ea typeface="+mn-ea"/>
                <a:cs typeface="+mn-cs"/>
              </a:rPr>
              <a:t>inhibitory</a:t>
            </a:r>
            <a:endParaRPr kumimoji="0" lang="de-DE" altLang="en-US" sz="1600" b="1" i="0" u="none" strike="noStrike" kern="1200" cap="none" spc="0" normalizeH="0" baseline="0" noProof="0" dirty="0" smtClean="0">
              <a:ln>
                <a:noFill/>
              </a:ln>
              <a:solidFill>
                <a:srgbClr val="FFCC6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dirty="0" smtClean="0">
              <a:ln>
                <a:noFill/>
              </a:ln>
              <a:solidFill>
                <a:srgbClr val="FFCC6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dirty="0" err="1" smtClean="0">
                <a:ln>
                  <a:noFill/>
                </a:ln>
                <a:solidFill>
                  <a:srgbClr val="CC0000"/>
                </a:solidFill>
                <a:effectLst/>
                <a:uLnTx/>
                <a:uFillTx/>
                <a:latin typeface="Arial" panose="020B0604020202020204" pitchFamily="34" charset="0"/>
                <a:ea typeface="+mn-ea"/>
                <a:cs typeface="+mn-cs"/>
              </a:rPr>
              <a:t>Glycine</a:t>
            </a:r>
            <a:r>
              <a:rPr kumimoji="0" lang="de-DE" altLang="en-US" sz="1600" b="1" i="0" u="none" strike="noStrike" kern="1200" cap="none" spc="0" normalizeH="0" baseline="0" noProof="0" dirty="0" smtClean="0">
                <a:ln>
                  <a:noFill/>
                </a:ln>
                <a:solidFill>
                  <a:srgbClr val="CC0000"/>
                </a:solidFill>
                <a:effectLst/>
                <a:uLnTx/>
                <a:uFillTx/>
                <a:latin typeface="Arial" panose="020B0604020202020204" pitchFamily="34" charset="0"/>
                <a:ea typeface="+mn-ea"/>
                <a:cs typeface="+mn-cs"/>
              </a:rPr>
              <a:t>				Cl</a:t>
            </a:r>
            <a:r>
              <a:rPr kumimoji="0" lang="de-DE" altLang="en-US" sz="1600" b="1" i="0" u="none" strike="noStrike" kern="1200" cap="none" spc="0" normalizeH="0" baseline="30000" noProof="0" dirty="0" smtClean="0">
                <a:ln>
                  <a:noFill/>
                </a:ln>
                <a:solidFill>
                  <a:srgbClr val="CC0000"/>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dirty="0" smtClean="0">
                <a:ln>
                  <a:noFill/>
                </a:ln>
                <a:solidFill>
                  <a:srgbClr val="CC0000"/>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CC0000"/>
                </a:solidFill>
                <a:effectLst/>
                <a:uLnTx/>
                <a:uFillTx/>
                <a:latin typeface="Arial" panose="020B0604020202020204" pitchFamily="34" charset="0"/>
                <a:ea typeface="+mn-ea"/>
                <a:cs typeface="+mn-cs"/>
              </a:rPr>
              <a:t>inhibitory</a:t>
            </a:r>
            <a:endParaRPr kumimoji="0" lang="de-DE" altLang="en-US" sz="1600" b="1" i="0" u="none" strike="noStrike" kern="1200" cap="none" spc="0" normalizeH="0" baseline="0" noProof="0" dirty="0" smtClean="0">
              <a:ln>
                <a:noFill/>
              </a:ln>
              <a:solidFill>
                <a:srgbClr val="FFCC6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dirty="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dirty="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dirty="0" err="1" smtClean="0">
                <a:ln>
                  <a:noFill/>
                </a:ln>
                <a:solidFill>
                  <a:srgbClr val="00CC66"/>
                </a:solidFill>
                <a:effectLst/>
                <a:uLnTx/>
                <a:uFillTx/>
                <a:latin typeface="Arial" panose="020B0604020202020204" pitchFamily="34" charset="0"/>
                <a:ea typeface="+mn-ea"/>
                <a:cs typeface="+mn-cs"/>
              </a:rPr>
              <a:t>Acetylecholin</a:t>
            </a: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00CC66"/>
                </a:solidFill>
                <a:effectLst/>
                <a:uLnTx/>
                <a:uFillTx/>
                <a:latin typeface="Arial" panose="020B0604020202020204" pitchFamily="34" charset="0"/>
                <a:ea typeface="+mn-ea"/>
                <a:cs typeface="+mn-cs"/>
              </a:rPr>
              <a:t>muscarin</a:t>
            </a: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00CC66"/>
                </a:solidFill>
                <a:effectLst/>
                <a:uLnTx/>
                <a:uFillTx/>
                <a:latin typeface="Arial" panose="020B0604020202020204" pitchFamily="34" charset="0"/>
                <a:ea typeface="+mn-ea"/>
                <a:cs typeface="+mn-cs"/>
              </a:rPr>
              <a:t>Rec</a:t>
            </a: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		</a:t>
            </a:r>
            <a:r>
              <a:rPr kumimoji="0" lang="de-DE" altLang="en-US" sz="1600" b="1" i="0" u="none" strike="noStrike" kern="1200" cap="none" spc="0" normalizeH="0" baseline="0" noProof="0" dirty="0" err="1" smtClean="0">
                <a:ln>
                  <a:noFill/>
                </a:ln>
                <a:solidFill>
                  <a:srgbClr val="00CC66"/>
                </a:solidFill>
                <a:effectLst/>
                <a:uLnTx/>
                <a:uFillTx/>
                <a:latin typeface="Arial" panose="020B0604020202020204" pitchFamily="34" charset="0"/>
                <a:ea typeface="+mn-ea"/>
                <a:cs typeface="+mn-cs"/>
              </a:rPr>
              <a:t>metabotropic</a:t>
            </a: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Ca</a:t>
            </a:r>
            <a:r>
              <a:rPr kumimoji="0" lang="de-DE" altLang="en-US" sz="1600" b="1" i="0" u="none" strike="noStrike" kern="1200" cap="none" spc="0" normalizeH="0" baseline="30000" noProof="0" dirty="0" smtClean="0">
                <a:ln>
                  <a:noFill/>
                </a:ln>
                <a:solidFill>
                  <a:srgbClr val="00CC66"/>
                </a:solidFill>
                <a:effectLst/>
                <a:uLnTx/>
                <a:uFillTx/>
                <a:latin typeface="Arial" panose="020B0604020202020204" pitchFamily="34" charset="0"/>
                <a:ea typeface="+mn-ea"/>
                <a:cs typeface="+mn-cs"/>
              </a:rPr>
              <a:t>2+</a:t>
            </a: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Release</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Glutamate 	NMDA		 Na</a:t>
            </a:r>
            <a:r>
              <a:rPr kumimoji="0" lang="de-DE" altLang="en-US" sz="1600" b="1" i="0" u="none" strike="noStrike" kern="1200" cap="none" spc="0" normalizeH="0" baseline="30000" noProof="0" dirty="0" smtClean="0">
                <a:ln>
                  <a:noFill/>
                </a:ln>
                <a:solidFill>
                  <a:srgbClr val="00CC66"/>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K</a:t>
            </a:r>
            <a:r>
              <a:rPr kumimoji="0" lang="de-DE" altLang="en-US" sz="1600" b="1" i="0" u="none" strike="noStrike" kern="1200" cap="none" spc="0" normalizeH="0" baseline="30000" noProof="0" dirty="0" smtClean="0">
                <a:ln>
                  <a:noFill/>
                </a:ln>
                <a:solidFill>
                  <a:srgbClr val="00CC66"/>
                </a:solidFill>
                <a:effectLst/>
                <a:uLnTx/>
                <a:uFillTx/>
                <a:latin typeface="Arial" panose="020B0604020202020204" pitchFamily="34" charset="0"/>
                <a:ea typeface="+mn-ea"/>
                <a:cs typeface="+mn-cs"/>
              </a:rPr>
              <a:t>+</a:t>
            </a: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Ca</a:t>
            </a:r>
            <a:r>
              <a:rPr kumimoji="0" lang="de-DE" altLang="en-US" sz="1600" b="1" i="0" u="none" strike="noStrike" kern="1200" cap="none" spc="0" normalizeH="0" baseline="30000" noProof="0" dirty="0" smtClean="0">
                <a:ln>
                  <a:noFill/>
                </a:ln>
                <a:solidFill>
                  <a:srgbClr val="00CC66"/>
                </a:solidFill>
                <a:effectLst/>
                <a:uLnTx/>
                <a:uFillTx/>
                <a:latin typeface="Arial" panose="020B0604020202020204" pitchFamily="34" charset="0"/>
                <a:ea typeface="+mn-ea"/>
                <a:cs typeface="+mn-cs"/>
              </a:rPr>
              <a:t>2+</a:t>
            </a: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00CC66"/>
                </a:solidFill>
                <a:effectLst/>
                <a:uLnTx/>
                <a:uFillTx/>
                <a:latin typeface="Arial" panose="020B0604020202020204" pitchFamily="34" charset="0"/>
                <a:ea typeface="+mn-ea"/>
                <a:cs typeface="+mn-cs"/>
              </a:rPr>
              <a:t>voltage</a:t>
            </a: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00CC66"/>
                </a:solidFill>
                <a:effectLst/>
                <a:uLnTx/>
                <a:uFillTx/>
                <a:latin typeface="Arial" panose="020B0604020202020204" pitchFamily="34" charset="0"/>
                <a:ea typeface="+mn-ea"/>
                <a:cs typeface="+mn-cs"/>
              </a:rPr>
              <a:t>dependent</a:t>
            </a:r>
            <a:endPar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a:t>
            </a:r>
            <a:r>
              <a:rPr kumimoji="0" lang="de-DE" altLang="en-US" sz="1600" b="1" i="0" u="none" strike="noStrike" kern="1200" cap="none" spc="0" normalizeH="0" baseline="0" noProof="0" dirty="0" err="1" smtClean="0">
                <a:ln>
                  <a:noFill/>
                </a:ln>
                <a:solidFill>
                  <a:srgbClr val="00CC66"/>
                </a:solidFill>
                <a:effectLst/>
                <a:uLnTx/>
                <a:uFillTx/>
                <a:latin typeface="Arial" panose="020B0604020202020204" pitchFamily="34" charset="0"/>
                <a:ea typeface="+mn-ea"/>
                <a:cs typeface="+mn-cs"/>
              </a:rPr>
              <a:t>blocked</a:t>
            </a: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at </a:t>
            </a:r>
            <a:r>
              <a:rPr kumimoji="0" lang="de-DE" altLang="en-US" sz="1600" b="1" i="0" u="none" strike="noStrike" kern="1200" cap="none" spc="0" normalizeH="0" baseline="0" noProof="0" dirty="0" err="1" smtClean="0">
                <a:ln>
                  <a:noFill/>
                </a:ln>
                <a:solidFill>
                  <a:srgbClr val="00CC66"/>
                </a:solidFill>
                <a:effectLst/>
                <a:uLnTx/>
                <a:uFillTx/>
                <a:latin typeface="Arial" panose="020B0604020202020204" pitchFamily="34" charset="0"/>
                <a:ea typeface="+mn-ea"/>
                <a:cs typeface="+mn-cs"/>
              </a:rPr>
              <a:t>resting</a:t>
            </a:r>
            <a:r>
              <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rPr>
              <a:t> potential</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dirty="0" smtClean="0">
              <a:ln>
                <a:noFill/>
              </a:ln>
              <a:solidFill>
                <a:srgbClr val="00CC66"/>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54844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79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379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379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379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37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autoUpdateAnimBg="0"/>
      <p:bldP spid="337924" grpId="0" autoUpdateAnimBg="0"/>
      <p:bldP spid="337925" grpId="0" autoUpdateAnimBg="0"/>
      <p:bldP spid="337926" grpId="0" autoUpdateAnimBg="0"/>
      <p:bldP spid="337927" grpId="0" autoUpdateAnimBg="0"/>
      <p:bldP spid="337928" grpId="0" autoUpdateAnimBg="0"/>
      <p:bldP spid="337929"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81000" y="342900"/>
            <a:ext cx="7867650" cy="400050"/>
          </a:xfrm>
        </p:spPr>
        <p:txBody>
          <a:bodyPr/>
          <a:lstStyle/>
          <a:p>
            <a:pPr algn="l" eaLnBrk="1" hangingPunct="1"/>
            <a:r>
              <a:rPr lang="de-DE" altLang="en-US" sz="2000" i="1" smtClean="0">
                <a:solidFill>
                  <a:schemeClr val="tx1"/>
                </a:solidFill>
              </a:rPr>
              <a:t>What happens at a chemical synapse during signal transmission:</a:t>
            </a:r>
            <a:endParaRPr lang="en-US" altLang="en-US" sz="3600" b="1" smtClean="0">
              <a:solidFill>
                <a:schemeClr val="tx1"/>
              </a:solidFill>
            </a:endParaRPr>
          </a:p>
        </p:txBody>
      </p:sp>
      <p:sp>
        <p:nvSpPr>
          <p:cNvPr id="101379" name="Text Box 3"/>
          <p:cNvSpPr txBox="1">
            <a:spLocks noChangeArrowheads="1"/>
          </p:cNvSpPr>
          <p:nvPr/>
        </p:nvSpPr>
        <p:spPr bwMode="auto">
          <a:xfrm>
            <a:off x="3962400" y="914400"/>
            <a:ext cx="51816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0000"/>
              </a:lnSpc>
            </a:pPr>
            <a:r>
              <a:rPr lang="de-DE" altLang="en-US" sz="1600" b="1">
                <a:solidFill>
                  <a:srgbClr val="000000"/>
                </a:solidFill>
                <a:latin typeface="Arial" panose="020B0604020202020204" pitchFamily="34" charset="0"/>
              </a:rPr>
              <a:t>The pre-synaptic action potential depolarises the  axon terminals and Ca</a:t>
            </a:r>
            <a:r>
              <a:rPr lang="de-DE" altLang="en-US" sz="1600" b="1" baseline="30000">
                <a:solidFill>
                  <a:srgbClr val="000000"/>
                </a:solidFill>
                <a:latin typeface="Arial" panose="020B0604020202020204" pitchFamily="34" charset="0"/>
              </a:rPr>
              <a:t>2+</a:t>
            </a:r>
            <a:r>
              <a:rPr lang="de-DE" altLang="en-US" sz="1600" b="1">
                <a:solidFill>
                  <a:srgbClr val="000000"/>
                </a:solidFill>
                <a:latin typeface="Arial" panose="020B0604020202020204" pitchFamily="34" charset="0"/>
              </a:rPr>
              <a:t>-channels open.</a:t>
            </a:r>
          </a:p>
        </p:txBody>
      </p:sp>
      <p:grpSp>
        <p:nvGrpSpPr>
          <p:cNvPr id="63492" name="Group 4"/>
          <p:cNvGrpSpPr>
            <a:grpSpLocks/>
          </p:cNvGrpSpPr>
          <p:nvPr/>
        </p:nvGrpSpPr>
        <p:grpSpPr bwMode="auto">
          <a:xfrm>
            <a:off x="381000" y="838200"/>
            <a:ext cx="4233863" cy="5867400"/>
            <a:chOff x="240" y="528"/>
            <a:chExt cx="2667" cy="3696"/>
          </a:xfrm>
        </p:grpSpPr>
        <p:graphicFrame>
          <p:nvGraphicFramePr>
            <p:cNvPr id="63499" name="Object 5"/>
            <p:cNvGraphicFramePr>
              <a:graphicFrameLocks noChangeAspect="1"/>
            </p:cNvGraphicFramePr>
            <p:nvPr/>
          </p:nvGraphicFramePr>
          <p:xfrm>
            <a:off x="2854" y="2109"/>
            <a:ext cx="53" cy="101"/>
          </p:xfrm>
          <a:graphic>
            <a:graphicData uri="http://schemas.openxmlformats.org/presentationml/2006/ole">
              <mc:AlternateContent xmlns:mc="http://schemas.openxmlformats.org/markup-compatibility/2006">
                <mc:Choice xmlns:v="urn:schemas-microsoft-com:vml" Requires="v">
                  <p:oleObj spid="_x0000_s63516" name="Formel" r:id="rId4" imgW="114151" imgH="215619" progId="Equation.3">
                    <p:embed/>
                  </p:oleObj>
                </mc:Choice>
                <mc:Fallback>
                  <p:oleObj name="Formel" r:id="rId4" imgW="114151" imgH="215619"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4" y="2109"/>
                          <a:ext cx="53" cy="1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3500" name="Picture 6" descr="du5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 y="528"/>
              <a:ext cx="2168" cy="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1" name="Rectangle 7"/>
            <p:cNvSpPr>
              <a:spLocks noChangeArrowheads="1"/>
            </p:cNvSpPr>
            <p:nvPr/>
          </p:nvSpPr>
          <p:spPr bwMode="auto">
            <a:xfrm>
              <a:off x="912" y="864"/>
              <a:ext cx="624"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63502" name="Text Box 8"/>
            <p:cNvSpPr txBox="1">
              <a:spLocks noChangeArrowheads="1"/>
            </p:cNvSpPr>
            <p:nvPr/>
          </p:nvSpPr>
          <p:spPr bwMode="auto">
            <a:xfrm>
              <a:off x="912" y="735"/>
              <a:ext cx="9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de-DE" altLang="en-US" sz="1600">
                  <a:solidFill>
                    <a:srgbClr val="000000"/>
                  </a:solidFill>
                </a:rPr>
                <a:t>Pre-synaptic</a:t>
              </a:r>
            </a:p>
            <a:p>
              <a:r>
                <a:rPr lang="de-DE" altLang="en-US" sz="1600">
                  <a:solidFill>
                    <a:srgbClr val="000000"/>
                  </a:solidFill>
                </a:rPr>
                <a:t>action potential</a:t>
              </a:r>
            </a:p>
          </p:txBody>
        </p:sp>
        <p:sp>
          <p:nvSpPr>
            <p:cNvPr id="63503" name="Rectangle 9"/>
            <p:cNvSpPr>
              <a:spLocks noChangeArrowheads="1"/>
            </p:cNvSpPr>
            <p:nvPr/>
          </p:nvSpPr>
          <p:spPr bwMode="auto">
            <a:xfrm>
              <a:off x="1056" y="2064"/>
              <a:ext cx="768"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63504" name="Text Box 10"/>
            <p:cNvSpPr txBox="1">
              <a:spLocks noChangeArrowheads="1"/>
            </p:cNvSpPr>
            <p:nvPr/>
          </p:nvSpPr>
          <p:spPr bwMode="auto">
            <a:xfrm>
              <a:off x="1152" y="2016"/>
              <a:ext cx="1126"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de-DE" altLang="en-US" sz="1600">
                  <a:solidFill>
                    <a:srgbClr val="000000"/>
                  </a:solidFill>
                </a:rPr>
                <a:t>Concentration of</a:t>
              </a:r>
            </a:p>
            <a:p>
              <a:r>
                <a:rPr lang="de-DE" altLang="en-US" sz="1600">
                  <a:solidFill>
                    <a:srgbClr val="000000"/>
                  </a:solidFill>
                </a:rPr>
                <a:t>transmitter</a:t>
              </a:r>
            </a:p>
            <a:p>
              <a:r>
                <a:rPr lang="de-DE" altLang="en-US" sz="1600">
                  <a:solidFill>
                    <a:srgbClr val="000000"/>
                  </a:solidFill>
                </a:rPr>
                <a:t>in the synaptic cleft</a:t>
              </a:r>
            </a:p>
          </p:txBody>
        </p:sp>
        <p:sp>
          <p:nvSpPr>
            <p:cNvPr id="63505" name="Rectangle 11"/>
            <p:cNvSpPr>
              <a:spLocks noChangeArrowheads="1"/>
            </p:cNvSpPr>
            <p:nvPr/>
          </p:nvSpPr>
          <p:spPr bwMode="auto">
            <a:xfrm>
              <a:off x="1104" y="2784"/>
              <a:ext cx="576" cy="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63506" name="Text Box 12"/>
            <p:cNvSpPr txBox="1">
              <a:spLocks noChangeArrowheads="1"/>
            </p:cNvSpPr>
            <p:nvPr/>
          </p:nvSpPr>
          <p:spPr bwMode="auto">
            <a:xfrm>
              <a:off x="1104" y="2688"/>
              <a:ext cx="91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de-DE" altLang="en-US" sz="1600">
                  <a:solidFill>
                    <a:srgbClr val="000000"/>
                  </a:solidFill>
                </a:rPr>
                <a:t>Post-synaptic</a:t>
              </a:r>
            </a:p>
            <a:p>
              <a:r>
                <a:rPr lang="de-DE" altLang="en-US" sz="1600">
                  <a:solidFill>
                    <a:srgbClr val="000000"/>
                  </a:solidFill>
                </a:rPr>
                <a:t>action potential</a:t>
              </a:r>
            </a:p>
          </p:txBody>
        </p:sp>
      </p:grpSp>
      <p:sp>
        <p:nvSpPr>
          <p:cNvPr id="101389" name="Text Box 13"/>
          <p:cNvSpPr txBox="1">
            <a:spLocks noChangeArrowheads="1"/>
          </p:cNvSpPr>
          <p:nvPr/>
        </p:nvSpPr>
        <p:spPr bwMode="auto">
          <a:xfrm>
            <a:off x="3962400" y="914400"/>
            <a:ext cx="5181600" cy="214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0000"/>
              </a:lnSpc>
            </a:pPr>
            <a:r>
              <a:rPr lang="de-DE" altLang="en-US" sz="1600" b="1">
                <a:solidFill>
                  <a:srgbClr val="000000"/>
                </a:solidFill>
                <a:latin typeface="Arial" panose="020B0604020202020204" pitchFamily="34" charset="0"/>
              </a:rPr>
              <a:t>The pre-synaptic action potential depolarises the  axon terminals and Ca</a:t>
            </a:r>
            <a:r>
              <a:rPr lang="de-DE" altLang="en-US" sz="1600" b="1" baseline="30000">
                <a:solidFill>
                  <a:srgbClr val="000000"/>
                </a:solidFill>
                <a:latin typeface="Arial" panose="020B0604020202020204" pitchFamily="34" charset="0"/>
              </a:rPr>
              <a:t>2+</a:t>
            </a:r>
            <a:r>
              <a:rPr lang="de-DE" altLang="en-US" sz="1600" b="1">
                <a:solidFill>
                  <a:srgbClr val="000000"/>
                </a:solidFill>
                <a:latin typeface="Arial" panose="020B0604020202020204" pitchFamily="34" charset="0"/>
              </a:rPr>
              <a:t>-channels open.</a:t>
            </a:r>
          </a:p>
          <a:p>
            <a:pPr>
              <a:lnSpc>
                <a:spcPct val="120000"/>
              </a:lnSpc>
            </a:pPr>
            <a:endParaRPr lang="de-DE" altLang="en-US" sz="1600" b="1">
              <a:solidFill>
                <a:srgbClr val="000000"/>
              </a:solidFill>
              <a:latin typeface="Arial" panose="020B0604020202020204" pitchFamily="34" charset="0"/>
            </a:endParaRPr>
          </a:p>
          <a:p>
            <a:pPr>
              <a:lnSpc>
                <a:spcPct val="120000"/>
              </a:lnSpc>
            </a:pPr>
            <a:endParaRPr lang="de-DE" altLang="en-US" sz="1600" b="1">
              <a:solidFill>
                <a:srgbClr val="000000"/>
              </a:solidFill>
              <a:latin typeface="Arial" panose="020B0604020202020204" pitchFamily="34" charset="0"/>
            </a:endParaRPr>
          </a:p>
          <a:p>
            <a:pPr>
              <a:lnSpc>
                <a:spcPct val="120000"/>
              </a:lnSpc>
            </a:pPr>
            <a:r>
              <a:rPr lang="de-DE" altLang="en-US" sz="1600" b="1">
                <a:solidFill>
                  <a:srgbClr val="000000"/>
                </a:solidFill>
                <a:latin typeface="Arial" panose="020B0604020202020204" pitchFamily="34" charset="0"/>
              </a:rPr>
              <a:t>Ca</a:t>
            </a:r>
            <a:r>
              <a:rPr lang="de-DE" altLang="en-US" sz="1600" b="1" baseline="30000">
                <a:solidFill>
                  <a:srgbClr val="000000"/>
                </a:solidFill>
                <a:latin typeface="Arial" panose="020B0604020202020204" pitchFamily="34" charset="0"/>
              </a:rPr>
              <a:t>2+</a:t>
            </a:r>
            <a:r>
              <a:rPr lang="de-DE" altLang="en-US" sz="1600" b="1">
                <a:solidFill>
                  <a:srgbClr val="000000"/>
                </a:solidFill>
                <a:latin typeface="Arial" panose="020B0604020202020204" pitchFamily="34" charset="0"/>
              </a:rPr>
              <a:t> enters the pre-synaptic cell by which the transmitter vesicles are forced to open and release the transmitter.</a:t>
            </a:r>
          </a:p>
        </p:txBody>
      </p:sp>
      <p:sp>
        <p:nvSpPr>
          <p:cNvPr id="101390" name="Text Box 14"/>
          <p:cNvSpPr txBox="1">
            <a:spLocks noChangeArrowheads="1"/>
          </p:cNvSpPr>
          <p:nvPr/>
        </p:nvSpPr>
        <p:spPr bwMode="auto">
          <a:xfrm>
            <a:off x="3962400" y="914400"/>
            <a:ext cx="5181600" cy="332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0000"/>
              </a:lnSpc>
            </a:pPr>
            <a:r>
              <a:rPr lang="de-DE" altLang="en-US" sz="1600" b="1">
                <a:solidFill>
                  <a:srgbClr val="000000"/>
                </a:solidFill>
                <a:latin typeface="Arial" panose="020B0604020202020204" pitchFamily="34" charset="0"/>
              </a:rPr>
              <a:t>The pre-synaptic action potential depolarises the  axon terminals and Ca</a:t>
            </a:r>
            <a:r>
              <a:rPr lang="de-DE" altLang="en-US" sz="1600" b="1" baseline="30000">
                <a:solidFill>
                  <a:srgbClr val="000000"/>
                </a:solidFill>
                <a:latin typeface="Arial" panose="020B0604020202020204" pitchFamily="34" charset="0"/>
              </a:rPr>
              <a:t>2+</a:t>
            </a:r>
            <a:r>
              <a:rPr lang="de-DE" altLang="en-US" sz="1600" b="1">
                <a:solidFill>
                  <a:srgbClr val="000000"/>
                </a:solidFill>
                <a:latin typeface="Arial" panose="020B0604020202020204" pitchFamily="34" charset="0"/>
              </a:rPr>
              <a:t>-channels open.</a:t>
            </a:r>
          </a:p>
          <a:p>
            <a:pPr>
              <a:lnSpc>
                <a:spcPct val="120000"/>
              </a:lnSpc>
            </a:pPr>
            <a:endParaRPr lang="de-DE" altLang="en-US" sz="1600" b="1">
              <a:solidFill>
                <a:srgbClr val="000000"/>
              </a:solidFill>
              <a:latin typeface="Arial" panose="020B0604020202020204" pitchFamily="34" charset="0"/>
            </a:endParaRPr>
          </a:p>
          <a:p>
            <a:pPr>
              <a:lnSpc>
                <a:spcPct val="120000"/>
              </a:lnSpc>
            </a:pPr>
            <a:endParaRPr lang="de-DE" altLang="en-US" sz="1600" b="1">
              <a:solidFill>
                <a:srgbClr val="000000"/>
              </a:solidFill>
              <a:latin typeface="Arial" panose="020B0604020202020204" pitchFamily="34" charset="0"/>
            </a:endParaRPr>
          </a:p>
          <a:p>
            <a:pPr>
              <a:lnSpc>
                <a:spcPct val="120000"/>
              </a:lnSpc>
            </a:pPr>
            <a:r>
              <a:rPr lang="de-DE" altLang="en-US" sz="1600" b="1">
                <a:solidFill>
                  <a:srgbClr val="000000"/>
                </a:solidFill>
                <a:latin typeface="Arial" panose="020B0604020202020204" pitchFamily="34" charset="0"/>
              </a:rPr>
              <a:t>Ca</a:t>
            </a:r>
            <a:r>
              <a:rPr lang="de-DE" altLang="en-US" sz="1600" b="1" baseline="30000">
                <a:solidFill>
                  <a:srgbClr val="000000"/>
                </a:solidFill>
                <a:latin typeface="Arial" panose="020B0604020202020204" pitchFamily="34" charset="0"/>
              </a:rPr>
              <a:t>2+</a:t>
            </a:r>
            <a:r>
              <a:rPr lang="de-DE" altLang="en-US" sz="1600" b="1">
                <a:solidFill>
                  <a:srgbClr val="000000"/>
                </a:solidFill>
                <a:latin typeface="Arial" panose="020B0604020202020204" pitchFamily="34" charset="0"/>
              </a:rPr>
              <a:t> enters the pre-synaptic cell by which the transmitter vesicles are forced to open and release the transmitter.</a:t>
            </a:r>
          </a:p>
          <a:p>
            <a:pPr>
              <a:lnSpc>
                <a:spcPct val="120000"/>
              </a:lnSpc>
            </a:pPr>
            <a:endParaRPr lang="de-DE" altLang="en-US" sz="1600" b="1">
              <a:solidFill>
                <a:srgbClr val="000000"/>
              </a:solidFill>
              <a:latin typeface="Arial" panose="020B0604020202020204" pitchFamily="34" charset="0"/>
            </a:endParaRPr>
          </a:p>
          <a:p>
            <a:pPr>
              <a:lnSpc>
                <a:spcPct val="120000"/>
              </a:lnSpc>
            </a:pPr>
            <a:r>
              <a:rPr lang="de-DE" altLang="en-US" sz="1600" b="1">
                <a:solidFill>
                  <a:srgbClr val="000000"/>
                </a:solidFill>
                <a:latin typeface="Arial" panose="020B0604020202020204" pitchFamily="34" charset="0"/>
              </a:rPr>
              <a:t>Thereby the concentration of transmitter increases in the synaptic cleft and transmitter diffuses to the postsynaptic membrane.</a:t>
            </a:r>
            <a:endParaRPr lang="en-US" altLang="en-US" sz="1600" b="1">
              <a:solidFill>
                <a:srgbClr val="000000"/>
              </a:solidFill>
              <a:latin typeface="Arial" panose="020B0604020202020204" pitchFamily="34" charset="0"/>
            </a:endParaRPr>
          </a:p>
        </p:txBody>
      </p:sp>
      <p:sp>
        <p:nvSpPr>
          <p:cNvPr id="101391" name="Text Box 15"/>
          <p:cNvSpPr txBox="1">
            <a:spLocks noChangeArrowheads="1"/>
          </p:cNvSpPr>
          <p:nvPr/>
        </p:nvSpPr>
        <p:spPr bwMode="auto">
          <a:xfrm>
            <a:off x="3962400" y="914400"/>
            <a:ext cx="5181600" cy="537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20000"/>
              </a:lnSpc>
            </a:pPr>
            <a:r>
              <a:rPr lang="de-DE" altLang="en-US" sz="1600" b="1">
                <a:solidFill>
                  <a:srgbClr val="000000"/>
                </a:solidFill>
                <a:latin typeface="Arial" panose="020B0604020202020204" pitchFamily="34" charset="0"/>
              </a:rPr>
              <a:t>The pre-synaptic action potential depolarises the  axon terminals and Ca</a:t>
            </a:r>
            <a:r>
              <a:rPr lang="de-DE" altLang="en-US" sz="1600" b="1" baseline="30000">
                <a:solidFill>
                  <a:srgbClr val="000000"/>
                </a:solidFill>
                <a:latin typeface="Arial" panose="020B0604020202020204" pitchFamily="34" charset="0"/>
              </a:rPr>
              <a:t>2+</a:t>
            </a:r>
            <a:r>
              <a:rPr lang="de-DE" altLang="en-US" sz="1600" b="1">
                <a:solidFill>
                  <a:srgbClr val="000000"/>
                </a:solidFill>
                <a:latin typeface="Arial" panose="020B0604020202020204" pitchFamily="34" charset="0"/>
              </a:rPr>
              <a:t>-channels open.</a:t>
            </a:r>
          </a:p>
          <a:p>
            <a:pPr>
              <a:lnSpc>
                <a:spcPct val="120000"/>
              </a:lnSpc>
            </a:pPr>
            <a:endParaRPr lang="de-DE" altLang="en-US" sz="1600" b="1">
              <a:solidFill>
                <a:srgbClr val="000000"/>
              </a:solidFill>
              <a:latin typeface="Arial" panose="020B0604020202020204" pitchFamily="34" charset="0"/>
            </a:endParaRPr>
          </a:p>
          <a:p>
            <a:pPr>
              <a:lnSpc>
                <a:spcPct val="120000"/>
              </a:lnSpc>
            </a:pPr>
            <a:endParaRPr lang="de-DE" altLang="en-US" sz="1600" b="1">
              <a:solidFill>
                <a:srgbClr val="000000"/>
              </a:solidFill>
              <a:latin typeface="Arial" panose="020B0604020202020204" pitchFamily="34" charset="0"/>
            </a:endParaRPr>
          </a:p>
          <a:p>
            <a:pPr>
              <a:lnSpc>
                <a:spcPct val="120000"/>
              </a:lnSpc>
            </a:pPr>
            <a:r>
              <a:rPr lang="de-DE" altLang="en-US" sz="1600" b="1">
                <a:solidFill>
                  <a:srgbClr val="000000"/>
                </a:solidFill>
                <a:latin typeface="Arial" panose="020B0604020202020204" pitchFamily="34" charset="0"/>
              </a:rPr>
              <a:t>Ca</a:t>
            </a:r>
            <a:r>
              <a:rPr lang="de-DE" altLang="en-US" sz="1600" b="1" baseline="30000">
                <a:solidFill>
                  <a:srgbClr val="000000"/>
                </a:solidFill>
                <a:latin typeface="Arial" panose="020B0604020202020204" pitchFamily="34" charset="0"/>
              </a:rPr>
              <a:t>2+</a:t>
            </a:r>
            <a:r>
              <a:rPr lang="de-DE" altLang="en-US" sz="1600" b="1">
                <a:solidFill>
                  <a:srgbClr val="000000"/>
                </a:solidFill>
                <a:latin typeface="Arial" panose="020B0604020202020204" pitchFamily="34" charset="0"/>
              </a:rPr>
              <a:t> enters the pre-synaptic cell by which the transmitter vesicles are forced to open and release the transmitter.</a:t>
            </a:r>
          </a:p>
          <a:p>
            <a:pPr>
              <a:lnSpc>
                <a:spcPct val="120000"/>
              </a:lnSpc>
            </a:pPr>
            <a:endParaRPr lang="de-DE" altLang="en-US" sz="1600" b="1">
              <a:solidFill>
                <a:srgbClr val="000000"/>
              </a:solidFill>
              <a:latin typeface="Arial" panose="020B0604020202020204" pitchFamily="34" charset="0"/>
            </a:endParaRPr>
          </a:p>
          <a:p>
            <a:pPr>
              <a:lnSpc>
                <a:spcPct val="120000"/>
              </a:lnSpc>
            </a:pPr>
            <a:r>
              <a:rPr lang="de-DE" altLang="en-US" sz="1600" b="1">
                <a:solidFill>
                  <a:srgbClr val="000000"/>
                </a:solidFill>
                <a:latin typeface="Arial" panose="020B0604020202020204" pitchFamily="34" charset="0"/>
              </a:rPr>
              <a:t>Thereby the concentration of transmitter increases in the synaptic cleft and transmitter diffuses to the postsynaptic membrane.</a:t>
            </a:r>
            <a:endParaRPr lang="en-US" altLang="en-US" sz="1600" b="1">
              <a:solidFill>
                <a:srgbClr val="000000"/>
              </a:solidFill>
              <a:latin typeface="Arial" panose="020B0604020202020204" pitchFamily="34" charset="0"/>
            </a:endParaRPr>
          </a:p>
          <a:p>
            <a:pPr>
              <a:lnSpc>
                <a:spcPct val="120000"/>
              </a:lnSpc>
            </a:pPr>
            <a:endParaRPr lang="en-US" altLang="en-US" sz="1600" b="1">
              <a:solidFill>
                <a:srgbClr val="000000"/>
              </a:solidFill>
              <a:latin typeface="Arial" panose="020B0604020202020204" pitchFamily="34" charset="0"/>
            </a:endParaRPr>
          </a:p>
          <a:p>
            <a:pPr>
              <a:lnSpc>
                <a:spcPct val="120000"/>
              </a:lnSpc>
            </a:pPr>
            <a:endParaRPr lang="en-US" altLang="en-US" sz="1600" b="1">
              <a:solidFill>
                <a:srgbClr val="000000"/>
              </a:solidFill>
              <a:latin typeface="Arial" panose="020B0604020202020204" pitchFamily="34" charset="0"/>
            </a:endParaRPr>
          </a:p>
          <a:p>
            <a:pPr>
              <a:lnSpc>
                <a:spcPct val="120000"/>
              </a:lnSpc>
            </a:pPr>
            <a:r>
              <a:rPr lang="en-US" altLang="en-US" sz="1600" b="1">
                <a:solidFill>
                  <a:srgbClr val="000000"/>
                </a:solidFill>
                <a:latin typeface="Arial" panose="020B0604020202020204" pitchFamily="34" charset="0"/>
              </a:rPr>
              <a:t>Transmitter sensitive channels at the postsyaptic membrane open. </a:t>
            </a:r>
            <a:r>
              <a:rPr lang="de-DE" altLang="en-US" sz="1600" b="1">
                <a:solidFill>
                  <a:srgbClr val="000000"/>
                </a:solidFill>
                <a:latin typeface="Arial" panose="020B0604020202020204" pitchFamily="34" charset="0"/>
              </a:rPr>
              <a:t>Na</a:t>
            </a:r>
            <a:r>
              <a:rPr lang="de-DE" altLang="en-US" sz="1600" b="1" baseline="30000">
                <a:solidFill>
                  <a:srgbClr val="000000"/>
                </a:solidFill>
                <a:latin typeface="Arial" panose="020B0604020202020204" pitchFamily="34" charset="0"/>
              </a:rPr>
              <a:t>+</a:t>
            </a:r>
            <a:r>
              <a:rPr lang="de-DE" altLang="en-US" sz="1600" b="1">
                <a:solidFill>
                  <a:srgbClr val="000000"/>
                </a:solidFill>
                <a:latin typeface="Arial" panose="020B0604020202020204" pitchFamily="34" charset="0"/>
              </a:rPr>
              <a:t> and Ca</a:t>
            </a:r>
            <a:r>
              <a:rPr lang="de-DE" altLang="en-US" sz="1600" b="1" baseline="30000">
                <a:solidFill>
                  <a:srgbClr val="000000"/>
                </a:solidFill>
                <a:latin typeface="Arial" panose="020B0604020202020204" pitchFamily="34" charset="0"/>
              </a:rPr>
              <a:t>2+</a:t>
            </a:r>
            <a:r>
              <a:rPr lang="de-DE" altLang="en-US" sz="1600" b="1">
                <a:solidFill>
                  <a:srgbClr val="000000"/>
                </a:solidFill>
                <a:latin typeface="Arial" panose="020B0604020202020204" pitchFamily="34" charset="0"/>
              </a:rPr>
              <a:t> enter, K</a:t>
            </a:r>
            <a:r>
              <a:rPr lang="de-DE" altLang="en-US" sz="1600" b="1" baseline="30000">
                <a:solidFill>
                  <a:srgbClr val="000000"/>
                </a:solidFill>
                <a:latin typeface="Arial" panose="020B0604020202020204" pitchFamily="34" charset="0"/>
              </a:rPr>
              <a:t>+</a:t>
            </a:r>
            <a:r>
              <a:rPr lang="de-DE" altLang="en-US" sz="1600" b="1">
                <a:solidFill>
                  <a:srgbClr val="000000"/>
                </a:solidFill>
                <a:latin typeface="Arial" panose="020B0604020202020204" pitchFamily="34" charset="0"/>
              </a:rPr>
              <a:t> leaves the cell. An excitatory postsynaptic current (EPSC) is thereby generated which leads to an </a:t>
            </a:r>
            <a:r>
              <a:rPr lang="de-DE" altLang="en-US" sz="1600" b="1">
                <a:solidFill>
                  <a:srgbClr val="FF3300"/>
                </a:solidFill>
                <a:latin typeface="Arial" panose="020B0604020202020204" pitchFamily="34" charset="0"/>
              </a:rPr>
              <a:t>excitatory postsynaptic potential (EPSP).</a:t>
            </a:r>
            <a:endParaRPr lang="en-US" altLang="en-US" sz="1600" b="1">
              <a:solidFill>
                <a:srgbClr val="FF3300"/>
              </a:solidFill>
              <a:latin typeface="Arial" panose="020B0604020202020204" pitchFamily="34" charset="0"/>
            </a:endParaRPr>
          </a:p>
        </p:txBody>
      </p:sp>
      <p:cxnSp>
        <p:nvCxnSpPr>
          <p:cNvPr id="3" name="Straight Connector 2"/>
          <p:cNvCxnSpPr/>
          <p:nvPr/>
        </p:nvCxnSpPr>
        <p:spPr>
          <a:xfrm>
            <a:off x="2411413" y="5084763"/>
            <a:ext cx="0" cy="576262"/>
          </a:xfrm>
          <a:prstGeom prst="line">
            <a:avLst/>
          </a:prstGeom>
          <a:ln w="19050">
            <a:solidFill>
              <a:srgbClr val="00CCFF"/>
            </a:solidFill>
          </a:ln>
        </p:spPr>
        <p:style>
          <a:lnRef idx="1">
            <a:schemeClr val="accent1"/>
          </a:lnRef>
          <a:fillRef idx="0">
            <a:schemeClr val="accent1"/>
          </a:fillRef>
          <a:effectRef idx="0">
            <a:schemeClr val="accent1"/>
          </a:effectRef>
          <a:fontRef idx="minor">
            <a:schemeClr val="tx1"/>
          </a:fontRef>
        </p:style>
      </p:cxnSp>
      <p:sp>
        <p:nvSpPr>
          <p:cNvPr id="63497" name="TextBox 5"/>
          <p:cNvSpPr txBox="1">
            <a:spLocks noChangeArrowheads="1"/>
          </p:cNvSpPr>
          <p:nvPr/>
        </p:nvSpPr>
        <p:spPr bwMode="auto">
          <a:xfrm>
            <a:off x="2370138" y="5229225"/>
            <a:ext cx="5032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de-DE" altLang="en-US" sz="1100">
                <a:solidFill>
                  <a:srgbClr val="00CCFF"/>
                </a:solidFill>
              </a:rPr>
              <a:t>5 mV</a:t>
            </a:r>
            <a:endParaRPr lang="en-US" altLang="en-US" sz="1100">
              <a:solidFill>
                <a:srgbClr val="00CCFF"/>
              </a:solidFill>
            </a:endParaRPr>
          </a:p>
        </p:txBody>
      </p:sp>
      <p:cxnSp>
        <p:nvCxnSpPr>
          <p:cNvPr id="8" name="Straight Arrow Connector 7"/>
          <p:cNvCxnSpPr/>
          <p:nvPr/>
        </p:nvCxnSpPr>
        <p:spPr>
          <a:xfrm flipH="1">
            <a:off x="2101850" y="5224463"/>
            <a:ext cx="238125" cy="149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13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01389"/>
                                        </p:tgtEl>
                                        <p:attrNameLst>
                                          <p:attrName>style.visibility</p:attrName>
                                        </p:attrNameLst>
                                      </p:cBhvr>
                                      <p:to>
                                        <p:strVal val="visible"/>
                                      </p:to>
                                    </p:set>
                                    <p:animEffect transition="in" filter="dissolve">
                                      <p:cBhvr>
                                        <p:cTn id="11" dur="500"/>
                                        <p:tgtEl>
                                          <p:spTgt spid="10138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139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1391"/>
                                        </p:tgtEl>
                                        <p:attrNameLst>
                                          <p:attrName>style.visibility</p:attrName>
                                        </p:attrNameLst>
                                      </p:cBhvr>
                                      <p:to>
                                        <p:strVal val="visible"/>
                                      </p:to>
                                    </p:set>
                                    <p:animEffect transition="in" filter="dissolve">
                                      <p:cBhvr>
                                        <p:cTn id="20" dur="500"/>
                                        <p:tgtEl>
                                          <p:spTgt spid="101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autoUpdateAnimBg="0"/>
      <p:bldP spid="101389" grpId="0" autoUpdateAnimBg="0"/>
      <p:bldP spid="101390" grpId="0" autoUpdateAnimBg="0"/>
      <p:bldP spid="101391"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5538" name="Picture 2" descr="fluorescent_neuron"/>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827088" y="1700213"/>
            <a:ext cx="4902200" cy="490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39" name="Text Box 3"/>
          <p:cNvSpPr txBox="1">
            <a:spLocks noChangeArrowheads="1"/>
          </p:cNvSpPr>
          <p:nvPr/>
        </p:nvSpPr>
        <p:spPr bwMode="auto">
          <a:xfrm>
            <a:off x="339725" y="207963"/>
            <a:ext cx="85439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GB" altLang="en-US" sz="2400" b="1">
                <a:solidFill>
                  <a:srgbClr val="FFFFFF"/>
                </a:solidFill>
                <a:latin typeface="Arial" panose="020B0604020202020204" pitchFamily="34" charset="0"/>
              </a:rPr>
              <a:t>Information is stored in a Neural Network by the </a:t>
            </a:r>
            <a:r>
              <a:rPr lang="en-GB" altLang="en-US" sz="2400" b="1">
                <a:solidFill>
                  <a:srgbClr val="FF3300"/>
                </a:solidFill>
                <a:latin typeface="Arial" panose="020B0604020202020204" pitchFamily="34" charset="0"/>
              </a:rPr>
              <a:t>Strength</a:t>
            </a:r>
            <a:r>
              <a:rPr lang="en-US" altLang="en-US" sz="2400" b="1">
                <a:solidFill>
                  <a:srgbClr val="FFFFFF"/>
                </a:solidFill>
                <a:latin typeface="Arial" panose="020B0604020202020204" pitchFamily="34" charset="0"/>
                <a:cs typeface="Arial" panose="020B0604020202020204" pitchFamily="34" charset="0"/>
              </a:rPr>
              <a:t> </a:t>
            </a:r>
          </a:p>
          <a:p>
            <a:pPr algn="ctr" eaLnBrk="1" hangingPunct="1"/>
            <a:r>
              <a:rPr lang="en-US" altLang="en-US" sz="2400" b="1">
                <a:solidFill>
                  <a:srgbClr val="FFFFFF"/>
                </a:solidFill>
                <a:latin typeface="Arial" panose="020B0604020202020204" pitchFamily="34" charset="0"/>
                <a:cs typeface="Arial" panose="020B0604020202020204" pitchFamily="34" charset="0"/>
              </a:rPr>
              <a:t>of its Synaptic Connections</a:t>
            </a:r>
          </a:p>
        </p:txBody>
      </p:sp>
      <p:grpSp>
        <p:nvGrpSpPr>
          <p:cNvPr id="84996" name="Group 4"/>
          <p:cNvGrpSpPr>
            <a:grpSpLocks/>
          </p:cNvGrpSpPr>
          <p:nvPr/>
        </p:nvGrpSpPr>
        <p:grpSpPr bwMode="auto">
          <a:xfrm>
            <a:off x="2627313" y="1412875"/>
            <a:ext cx="6364287" cy="3911600"/>
            <a:chOff x="1655" y="890"/>
            <a:chExt cx="4009" cy="2464"/>
          </a:xfrm>
        </p:grpSpPr>
        <p:graphicFrame>
          <p:nvGraphicFramePr>
            <p:cNvPr id="65559" name="Object 5"/>
            <p:cNvGraphicFramePr>
              <a:graphicFrameLocks noChangeAspect="1"/>
            </p:cNvGraphicFramePr>
            <p:nvPr/>
          </p:nvGraphicFramePr>
          <p:xfrm>
            <a:off x="3016" y="890"/>
            <a:ext cx="2648" cy="2464"/>
          </p:xfrm>
          <a:graphic>
            <a:graphicData uri="http://schemas.openxmlformats.org/presentationml/2006/ole">
              <mc:AlternateContent xmlns:mc="http://schemas.openxmlformats.org/markup-compatibility/2006">
                <mc:Choice xmlns:v="urn:schemas-microsoft-com:vml" Requires="v">
                  <p:oleObj spid="_x0000_s65590" name="PHOTO-PAINT" r:id="rId5" imgW="2920635" imgH="2717460" progId="CorelPhotoPaint.Image.12">
                    <p:embed/>
                  </p:oleObj>
                </mc:Choice>
                <mc:Fallback>
                  <p:oleObj name="PHOTO-PAINT" r:id="rId5" imgW="2920635" imgH="2717460" progId="CorelPhotoPaint.Image.12">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 y="890"/>
                          <a:ext cx="2648" cy="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0" name="Rectangle 6"/>
            <p:cNvSpPr>
              <a:spLocks noChangeArrowheads="1"/>
            </p:cNvSpPr>
            <p:nvPr/>
          </p:nvSpPr>
          <p:spPr bwMode="auto">
            <a:xfrm>
              <a:off x="1655" y="1888"/>
              <a:ext cx="635" cy="544"/>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sp>
          <p:nvSpPr>
            <p:cNvPr id="65561" name="Line 7"/>
            <p:cNvSpPr>
              <a:spLocks noChangeShapeType="1"/>
            </p:cNvSpPr>
            <p:nvPr/>
          </p:nvSpPr>
          <p:spPr bwMode="auto">
            <a:xfrm flipV="1">
              <a:off x="2290" y="890"/>
              <a:ext cx="726" cy="99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62" name="Line 8"/>
            <p:cNvSpPr>
              <a:spLocks noChangeShapeType="1"/>
            </p:cNvSpPr>
            <p:nvPr/>
          </p:nvSpPr>
          <p:spPr bwMode="auto">
            <a:xfrm>
              <a:off x="2290" y="2432"/>
              <a:ext cx="726" cy="862"/>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5001" name="Group 9"/>
          <p:cNvGrpSpPr>
            <a:grpSpLocks/>
          </p:cNvGrpSpPr>
          <p:nvPr/>
        </p:nvGrpSpPr>
        <p:grpSpPr bwMode="auto">
          <a:xfrm>
            <a:off x="6588125" y="1700213"/>
            <a:ext cx="936625" cy="1152525"/>
            <a:chOff x="4150" y="1071"/>
            <a:chExt cx="590" cy="726"/>
          </a:xfrm>
        </p:grpSpPr>
        <p:sp>
          <p:nvSpPr>
            <p:cNvPr id="65557" name="Line 10"/>
            <p:cNvSpPr>
              <a:spLocks noChangeShapeType="1"/>
            </p:cNvSpPr>
            <p:nvPr/>
          </p:nvSpPr>
          <p:spPr bwMode="auto">
            <a:xfrm flipH="1">
              <a:off x="4150" y="1071"/>
              <a:ext cx="590" cy="31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58" name="Line 11"/>
            <p:cNvSpPr>
              <a:spLocks noChangeShapeType="1"/>
            </p:cNvSpPr>
            <p:nvPr/>
          </p:nvSpPr>
          <p:spPr bwMode="auto">
            <a:xfrm flipH="1">
              <a:off x="4468" y="1071"/>
              <a:ext cx="272" cy="726"/>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5004" name="Group 12"/>
          <p:cNvGrpSpPr>
            <a:grpSpLocks/>
          </p:cNvGrpSpPr>
          <p:nvPr/>
        </p:nvGrpSpPr>
        <p:grpSpPr bwMode="auto">
          <a:xfrm>
            <a:off x="6084888" y="2108200"/>
            <a:ext cx="936625" cy="1177925"/>
            <a:chOff x="3833" y="1328"/>
            <a:chExt cx="590" cy="742"/>
          </a:xfrm>
        </p:grpSpPr>
        <p:graphicFrame>
          <p:nvGraphicFramePr>
            <p:cNvPr id="65555" name="Object 13"/>
            <p:cNvGraphicFramePr>
              <a:graphicFrameLocks noChangeAspect="1"/>
            </p:cNvGraphicFramePr>
            <p:nvPr/>
          </p:nvGraphicFramePr>
          <p:xfrm>
            <a:off x="4150" y="1797"/>
            <a:ext cx="273" cy="273"/>
          </p:xfrm>
          <a:graphic>
            <a:graphicData uri="http://schemas.openxmlformats.org/presentationml/2006/ole">
              <mc:AlternateContent xmlns:mc="http://schemas.openxmlformats.org/markup-compatibility/2006">
                <mc:Choice xmlns:v="urn:schemas-microsoft-com:vml" Requires="v">
                  <p:oleObj spid="_x0000_s65591" name="PHOTO-PAINT" r:id="rId7" imgW="190409" imgH="190409" progId="CorelPhotoPaint.Image.12">
                    <p:embed/>
                  </p:oleObj>
                </mc:Choice>
                <mc:Fallback>
                  <p:oleObj name="PHOTO-PAINT" r:id="rId7" imgW="190409" imgH="190409" progId="CorelPhotoPaint.Image.12">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0" y="1797"/>
                          <a:ext cx="273"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56" name="Object 14"/>
            <p:cNvGraphicFramePr>
              <a:graphicFrameLocks noChangeAspect="1"/>
            </p:cNvGraphicFramePr>
            <p:nvPr/>
          </p:nvGraphicFramePr>
          <p:xfrm>
            <a:off x="3833" y="1328"/>
            <a:ext cx="317" cy="317"/>
          </p:xfrm>
          <a:graphic>
            <a:graphicData uri="http://schemas.openxmlformats.org/presentationml/2006/ole">
              <mc:AlternateContent xmlns:mc="http://schemas.openxmlformats.org/markup-compatibility/2006">
                <mc:Choice xmlns:v="urn:schemas-microsoft-com:vml" Requires="v">
                  <p:oleObj spid="_x0000_s65592" name="PHOTO-PAINT" r:id="rId9" imgW="190409" imgH="190409" progId="CorelPhotoPaint.Image.12">
                    <p:embed/>
                  </p:oleObj>
                </mc:Choice>
                <mc:Fallback>
                  <p:oleObj name="PHOTO-PAINT" r:id="rId9" imgW="190409" imgH="190409" progId="CorelPhotoPaint.Image.12">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3" y="1328"/>
                          <a:ext cx="317"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5543" name="Text Box 15"/>
          <p:cNvSpPr txBox="1">
            <a:spLocks noChangeArrowheads="1"/>
          </p:cNvSpPr>
          <p:nvPr/>
        </p:nvSpPr>
        <p:spPr bwMode="auto">
          <a:xfrm>
            <a:off x="5391150" y="5822950"/>
            <a:ext cx="2752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GB" altLang="en-US" sz="2000">
                <a:solidFill>
                  <a:srgbClr val="FFFFFF"/>
                </a:solidFill>
                <a:latin typeface="Arial" panose="020B0604020202020204" pitchFamily="34" charset="0"/>
              </a:rPr>
              <a:t>Up to 10000 Synapses</a:t>
            </a:r>
          </a:p>
          <a:p>
            <a:pPr eaLnBrk="1" hangingPunct="1"/>
            <a:r>
              <a:rPr lang="en-GB" altLang="en-US" sz="2000">
                <a:solidFill>
                  <a:srgbClr val="FFFFFF"/>
                </a:solidFill>
                <a:latin typeface="Arial" panose="020B0604020202020204" pitchFamily="34" charset="0"/>
              </a:rPr>
              <a:t>per Neuron</a:t>
            </a:r>
          </a:p>
        </p:txBody>
      </p:sp>
      <p:sp>
        <p:nvSpPr>
          <p:cNvPr id="85008" name="Text Box 16"/>
          <p:cNvSpPr txBox="1">
            <a:spLocks noChangeArrowheads="1"/>
          </p:cNvSpPr>
          <p:nvPr/>
        </p:nvSpPr>
        <p:spPr bwMode="auto">
          <a:xfrm>
            <a:off x="7532688" y="1285875"/>
            <a:ext cx="16700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GB" altLang="en-US">
                <a:solidFill>
                  <a:srgbClr val="FFFFFF"/>
                </a:solidFill>
                <a:latin typeface="Arial" panose="020B0604020202020204" pitchFamily="34" charset="0"/>
              </a:rPr>
              <a:t>Growth or new</a:t>
            </a:r>
          </a:p>
          <a:p>
            <a:pPr eaLnBrk="1" hangingPunct="1"/>
            <a:r>
              <a:rPr lang="en-GB" altLang="en-US">
                <a:solidFill>
                  <a:srgbClr val="FFFFFF"/>
                </a:solidFill>
                <a:latin typeface="Arial" panose="020B0604020202020204" pitchFamily="34" charset="0"/>
              </a:rPr>
              <a:t>generation of</a:t>
            </a:r>
          </a:p>
          <a:p>
            <a:pPr eaLnBrk="1" hangingPunct="1"/>
            <a:r>
              <a:rPr lang="en-GB" altLang="en-US">
                <a:solidFill>
                  <a:srgbClr val="FFFFFF"/>
                </a:solidFill>
                <a:latin typeface="Arial" panose="020B0604020202020204" pitchFamily="34" charset="0"/>
              </a:rPr>
              <a:t>contact  points</a:t>
            </a:r>
          </a:p>
        </p:txBody>
      </p:sp>
      <p:grpSp>
        <p:nvGrpSpPr>
          <p:cNvPr id="85009" name="Group 17"/>
          <p:cNvGrpSpPr>
            <a:grpSpLocks/>
          </p:cNvGrpSpPr>
          <p:nvPr/>
        </p:nvGrpSpPr>
        <p:grpSpPr bwMode="auto">
          <a:xfrm>
            <a:off x="323850" y="2924175"/>
            <a:ext cx="4103688" cy="3787775"/>
            <a:chOff x="204" y="1842"/>
            <a:chExt cx="2585" cy="2386"/>
          </a:xfrm>
        </p:grpSpPr>
        <p:grpSp>
          <p:nvGrpSpPr>
            <p:cNvPr id="65551" name="Group 18"/>
            <p:cNvGrpSpPr>
              <a:grpSpLocks/>
            </p:cNvGrpSpPr>
            <p:nvPr/>
          </p:nvGrpSpPr>
          <p:grpSpPr bwMode="auto">
            <a:xfrm>
              <a:off x="204" y="1842"/>
              <a:ext cx="2585" cy="2386"/>
              <a:chOff x="1066" y="2750"/>
              <a:chExt cx="1542" cy="1570"/>
            </a:xfrm>
          </p:grpSpPr>
          <p:sp>
            <p:nvSpPr>
              <p:cNvPr id="65553" name="Rectangle 19"/>
              <p:cNvSpPr>
                <a:spLocks noChangeArrowheads="1"/>
              </p:cNvSpPr>
              <p:nvPr/>
            </p:nvSpPr>
            <p:spPr bwMode="auto">
              <a:xfrm>
                <a:off x="1066" y="2750"/>
                <a:ext cx="1542" cy="157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pic>
            <p:nvPicPr>
              <p:cNvPr id="65554" name="Picture 20" descr="LTP_currents_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1" y="2750"/>
                <a:ext cx="1413" cy="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5552" name="Rectangle 21"/>
            <p:cNvSpPr>
              <a:spLocks noChangeArrowheads="1"/>
            </p:cNvSpPr>
            <p:nvPr/>
          </p:nvSpPr>
          <p:spPr bwMode="auto">
            <a:xfrm>
              <a:off x="975" y="1842"/>
              <a:ext cx="1089" cy="13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sz="2400">
                <a:solidFill>
                  <a:srgbClr val="000000"/>
                </a:solidFill>
                <a:latin typeface="Arial" panose="020B0604020202020204" pitchFamily="34" charset="0"/>
              </a:endParaRPr>
            </a:p>
          </p:txBody>
        </p:sp>
      </p:grpSp>
      <p:grpSp>
        <p:nvGrpSpPr>
          <p:cNvPr id="85029" name="Group 37"/>
          <p:cNvGrpSpPr>
            <a:grpSpLocks/>
          </p:cNvGrpSpPr>
          <p:nvPr/>
        </p:nvGrpSpPr>
        <p:grpSpPr bwMode="auto">
          <a:xfrm>
            <a:off x="6315075" y="1419225"/>
            <a:ext cx="2635250" cy="1547813"/>
            <a:chOff x="4163" y="807"/>
            <a:chExt cx="1660" cy="975"/>
          </a:xfrm>
        </p:grpSpPr>
        <p:sp>
          <p:nvSpPr>
            <p:cNvPr id="65547" name="Text Box 38"/>
            <p:cNvSpPr txBox="1">
              <a:spLocks noChangeArrowheads="1"/>
            </p:cNvSpPr>
            <p:nvPr/>
          </p:nvSpPr>
          <p:spPr bwMode="auto">
            <a:xfrm>
              <a:off x="4787" y="807"/>
              <a:ext cx="103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GB" altLang="en-US">
                  <a:solidFill>
                    <a:srgbClr val="FFFFFF"/>
                  </a:solidFill>
                  <a:latin typeface="Arial" panose="020B0604020202020204" pitchFamily="34" charset="0"/>
                </a:rPr>
                <a:t>Contact points</a:t>
              </a:r>
            </a:p>
            <a:p>
              <a:pPr eaLnBrk="1" hangingPunct="1"/>
              <a:r>
                <a:rPr lang="en-GB" altLang="en-US">
                  <a:solidFill>
                    <a:srgbClr val="FFFFFF"/>
                  </a:solidFill>
                  <a:latin typeface="Arial" panose="020B0604020202020204" pitchFamily="34" charset="0"/>
                </a:rPr>
                <a:t>(syn. Spines)</a:t>
              </a:r>
            </a:p>
            <a:p>
              <a:pPr eaLnBrk="1" hangingPunct="1"/>
              <a:r>
                <a:rPr lang="en-GB" altLang="en-US">
                  <a:solidFill>
                    <a:srgbClr val="FFFFFF"/>
                  </a:solidFill>
                  <a:latin typeface="Arial" panose="020B0604020202020204" pitchFamily="34" charset="0"/>
                </a:rPr>
                <a:t>for other</a:t>
              </a:r>
              <a:endParaRPr lang="en-US" altLang="en-US">
                <a:solidFill>
                  <a:srgbClr val="FFFFFF"/>
                </a:solidFill>
                <a:latin typeface="Arial" panose="020B0604020202020204" pitchFamily="34" charset="0"/>
                <a:cs typeface="Arial" panose="020B0604020202020204" pitchFamily="34" charset="0"/>
              </a:endParaRPr>
            </a:p>
            <a:p>
              <a:pPr eaLnBrk="1" hangingPunct="1"/>
              <a:r>
                <a:rPr lang="en-US" altLang="en-US">
                  <a:solidFill>
                    <a:srgbClr val="FFFFFF"/>
                  </a:solidFill>
                  <a:latin typeface="Arial" panose="020B0604020202020204" pitchFamily="34" charset="0"/>
                  <a:cs typeface="Arial" panose="020B0604020202020204" pitchFamily="34" charset="0"/>
                </a:rPr>
                <a:t>neurons</a:t>
              </a:r>
            </a:p>
          </p:txBody>
        </p:sp>
        <p:grpSp>
          <p:nvGrpSpPr>
            <p:cNvPr id="65548" name="Group 39"/>
            <p:cNvGrpSpPr>
              <a:grpSpLocks/>
            </p:cNvGrpSpPr>
            <p:nvPr/>
          </p:nvGrpSpPr>
          <p:grpSpPr bwMode="auto">
            <a:xfrm>
              <a:off x="4163" y="1056"/>
              <a:ext cx="590" cy="726"/>
              <a:chOff x="4150" y="1071"/>
              <a:chExt cx="590" cy="726"/>
            </a:xfrm>
          </p:grpSpPr>
          <p:sp>
            <p:nvSpPr>
              <p:cNvPr id="65549" name="Line 40"/>
              <p:cNvSpPr>
                <a:spLocks noChangeShapeType="1"/>
              </p:cNvSpPr>
              <p:nvPr/>
            </p:nvSpPr>
            <p:spPr bwMode="auto">
              <a:xfrm flipH="1">
                <a:off x="4150" y="1071"/>
                <a:ext cx="590" cy="31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50" name="Line 41"/>
              <p:cNvSpPr>
                <a:spLocks noChangeShapeType="1"/>
              </p:cNvSpPr>
              <p:nvPr/>
            </p:nvSpPr>
            <p:spPr bwMode="auto">
              <a:xfrm flipH="1">
                <a:off x="4468" y="1071"/>
                <a:ext cx="272" cy="72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dissolve">
                                      <p:cBhvr>
                                        <p:cTn id="7" dur="500"/>
                                        <p:tgtEl>
                                          <p:spTgt spid="84996"/>
                                        </p:tgtEl>
                                      </p:cBhvr>
                                    </p:animEffect>
                                  </p:childTnLst>
                                </p:cTn>
                              </p:par>
                              <p:par>
                                <p:cTn id="8" presetID="2" presetClass="entr" presetSubtype="2" fill="hold" nodeType="withEffect">
                                  <p:stCondLst>
                                    <p:cond delay="0"/>
                                  </p:stCondLst>
                                  <p:childTnLst>
                                    <p:set>
                                      <p:cBhvr>
                                        <p:cTn id="9" dur="1" fill="hold">
                                          <p:stCondLst>
                                            <p:cond delay="0"/>
                                          </p:stCondLst>
                                        </p:cTn>
                                        <p:tgtEl>
                                          <p:spTgt spid="85029"/>
                                        </p:tgtEl>
                                        <p:attrNameLst>
                                          <p:attrName>style.visibility</p:attrName>
                                        </p:attrNameLst>
                                      </p:cBhvr>
                                      <p:to>
                                        <p:strVal val="visible"/>
                                      </p:to>
                                    </p:set>
                                    <p:anim calcmode="lin" valueType="num">
                                      <p:cBhvr additive="base">
                                        <p:cTn id="10" dur="500" fill="hold"/>
                                        <p:tgtEl>
                                          <p:spTgt spid="85029"/>
                                        </p:tgtEl>
                                        <p:attrNameLst>
                                          <p:attrName>ppt_x</p:attrName>
                                        </p:attrNameLst>
                                      </p:cBhvr>
                                      <p:tavLst>
                                        <p:tav tm="0">
                                          <p:val>
                                            <p:strVal val="1+#ppt_w/2"/>
                                          </p:val>
                                        </p:tav>
                                        <p:tav tm="100000">
                                          <p:val>
                                            <p:strVal val="#ppt_x"/>
                                          </p:val>
                                        </p:tav>
                                      </p:tavLst>
                                    </p:anim>
                                    <p:anim calcmode="lin" valueType="num">
                                      <p:cBhvr additive="base">
                                        <p:cTn id="11" dur="500" fill="hold"/>
                                        <p:tgtEl>
                                          <p:spTgt spid="85029"/>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85004"/>
                                        </p:tgtEl>
                                        <p:attrNameLst>
                                          <p:attrName>style.visibility</p:attrName>
                                        </p:attrNameLst>
                                      </p:cBhvr>
                                      <p:to>
                                        <p:strVal val="visible"/>
                                      </p:to>
                                    </p:set>
                                    <p:animEffect transition="in" filter="dissolve">
                                      <p:cBhvr>
                                        <p:cTn id="16" dur="500"/>
                                        <p:tgtEl>
                                          <p:spTgt spid="85004"/>
                                        </p:tgtEl>
                                      </p:cBhvr>
                                    </p:animEffect>
                                  </p:childTnLst>
                                </p:cTn>
                              </p:par>
                              <p:par>
                                <p:cTn id="17" presetID="1" presetClass="exit" presetSubtype="0" fill="hold" nodeType="withEffect">
                                  <p:stCondLst>
                                    <p:cond delay="0"/>
                                  </p:stCondLst>
                                  <p:childTnLst>
                                    <p:set>
                                      <p:cBhvr>
                                        <p:cTn id="18" dur="1" fill="hold">
                                          <p:stCondLst>
                                            <p:cond delay="0"/>
                                          </p:stCondLst>
                                        </p:cTn>
                                        <p:tgtEl>
                                          <p:spTgt spid="85029"/>
                                        </p:tgtEl>
                                        <p:attrNameLst>
                                          <p:attrName>style.visibility</p:attrName>
                                        </p:attrNameLst>
                                      </p:cBhvr>
                                      <p:to>
                                        <p:strVal val="hidden"/>
                                      </p:to>
                                    </p:set>
                                  </p:childTnLst>
                                </p:cTn>
                              </p:par>
                              <p:par>
                                <p:cTn id="19" presetID="22" presetClass="entr" presetSubtype="2" fill="hold" nodeType="withEffect">
                                  <p:stCondLst>
                                    <p:cond delay="0"/>
                                  </p:stCondLst>
                                  <p:childTnLst>
                                    <p:set>
                                      <p:cBhvr>
                                        <p:cTn id="20" dur="1" fill="hold">
                                          <p:stCondLst>
                                            <p:cond delay="0"/>
                                          </p:stCondLst>
                                        </p:cTn>
                                        <p:tgtEl>
                                          <p:spTgt spid="85001"/>
                                        </p:tgtEl>
                                        <p:attrNameLst>
                                          <p:attrName>style.visibility</p:attrName>
                                        </p:attrNameLst>
                                      </p:cBhvr>
                                      <p:to>
                                        <p:strVal val="visible"/>
                                      </p:to>
                                    </p:set>
                                    <p:animEffect transition="in" filter="wipe(right)">
                                      <p:cBhvr>
                                        <p:cTn id="21" dur="500"/>
                                        <p:tgtEl>
                                          <p:spTgt spid="85001"/>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8500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85009"/>
                                        </p:tgtEl>
                                        <p:attrNameLst>
                                          <p:attrName>style.visibility</p:attrName>
                                        </p:attrNameLst>
                                      </p:cBhvr>
                                      <p:to>
                                        <p:strVal val="visible"/>
                                      </p:to>
                                    </p:set>
                                    <p:animEffect transition="in" filter="dissolve">
                                      <p:cBhvr>
                                        <p:cTn id="28" dur="500"/>
                                        <p:tgtEl>
                                          <p:spTgt spid="85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9F1AF1B-1A4D-4ABB-8222-C607072122C5}" type="slidenum">
              <a:rPr kumimoji="0" lang="en-US" altLang="en-US" sz="1400" b="0" i="0" u="none" strike="noStrike" kern="1200" cap="none" spc="0" normalizeH="0" baseline="0" noProof="0" smtClean="0">
                <a:ln>
                  <a:noFill/>
                </a:ln>
                <a:solidFill>
                  <a:srgbClr val="000000"/>
                </a:solidFill>
                <a:effectLst/>
                <a:uLnTx/>
                <a:uFillTx/>
                <a:latin typeface="Times New Roman"/>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altLang="en-US" sz="1400" b="0" i="0" u="none" strike="noStrike" kern="1200" cap="none" spc="0" normalizeH="0" baseline="0" noProof="0" smtClean="0">
              <a:ln>
                <a:noFill/>
              </a:ln>
              <a:solidFill>
                <a:srgbClr val="000000"/>
              </a:solidFill>
              <a:effectLst/>
              <a:uLnTx/>
              <a:uFillTx/>
              <a:latin typeface="Times New Roman"/>
              <a:ea typeface="+mn-ea"/>
              <a:cs typeface="+mn-cs"/>
            </a:endParaRPr>
          </a:p>
        </p:txBody>
      </p:sp>
      <p:sp>
        <p:nvSpPr>
          <p:cNvPr id="331778" name="Rectangle 2"/>
          <p:cNvSpPr>
            <a:spLocks noGrp="1" noChangeArrowheads="1"/>
          </p:cNvSpPr>
          <p:nvPr>
            <p:ph type="title"/>
          </p:nvPr>
        </p:nvSpPr>
        <p:spPr>
          <a:xfrm>
            <a:off x="381000" y="342900"/>
            <a:ext cx="7867650" cy="400050"/>
          </a:xfrm>
        </p:spPr>
        <p:txBody>
          <a:bodyPr/>
          <a:lstStyle/>
          <a:p>
            <a:pPr algn="l"/>
            <a:r>
              <a:rPr lang="de-DE" altLang="en-US" sz="2000" i="1" dirty="0" err="1">
                <a:solidFill>
                  <a:schemeClr val="bg1"/>
                </a:solidFill>
                <a:latin typeface="Arial" panose="020B0604020202020204" pitchFamily="34" charset="0"/>
              </a:rPr>
              <a:t>Synaptic</a:t>
            </a:r>
            <a:r>
              <a:rPr lang="de-DE" altLang="en-US" sz="2000" i="1" dirty="0">
                <a:solidFill>
                  <a:schemeClr val="bg1"/>
                </a:solidFill>
                <a:latin typeface="Arial" panose="020B0604020202020204" pitchFamily="34" charset="0"/>
              </a:rPr>
              <a:t> </a:t>
            </a:r>
            <a:r>
              <a:rPr lang="de-DE" altLang="en-US" sz="2000" i="1" dirty="0" smtClean="0">
                <a:solidFill>
                  <a:schemeClr val="bg1"/>
                </a:solidFill>
                <a:latin typeface="Arial" panose="020B0604020202020204" pitchFamily="34" charset="0"/>
              </a:rPr>
              <a:t>Transmission (additional </a:t>
            </a:r>
            <a:r>
              <a:rPr lang="de-DE" altLang="en-US" sz="2000" i="1" dirty="0" err="1" smtClean="0">
                <a:solidFill>
                  <a:schemeClr val="bg1"/>
                </a:solidFill>
                <a:latin typeface="Arial" panose="020B0604020202020204" pitchFamily="34" charset="0"/>
              </a:rPr>
              <a:t>aspects</a:t>
            </a:r>
            <a:r>
              <a:rPr lang="de-DE" altLang="en-US" sz="2000" i="1" dirty="0" smtClean="0">
                <a:solidFill>
                  <a:schemeClr val="bg1"/>
                </a:solidFill>
                <a:latin typeface="Arial" panose="020B0604020202020204" pitchFamily="34" charset="0"/>
              </a:rPr>
              <a:t>):</a:t>
            </a:r>
            <a:endParaRPr lang="en-US" altLang="en-US" sz="3600" b="1" dirty="0">
              <a:solidFill>
                <a:schemeClr val="bg1"/>
              </a:solidFill>
              <a:latin typeface="Arial" panose="020B0604020202020204" pitchFamily="34" charset="0"/>
            </a:endParaRPr>
          </a:p>
        </p:txBody>
      </p:sp>
      <p:sp>
        <p:nvSpPr>
          <p:cNvPr id="331779" name="Text Box 3"/>
          <p:cNvSpPr txBox="1">
            <a:spLocks noChangeArrowheads="1"/>
          </p:cNvSpPr>
          <p:nvPr/>
        </p:nvSpPr>
        <p:spPr bwMode="auto">
          <a:xfrm>
            <a:off x="76200" y="1282700"/>
            <a:ext cx="89916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Synapses are used to transmit signals from the axon of a source to the dendrite of a target neuron.</a:t>
            </a: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1780" name="Text Box 4"/>
          <p:cNvSpPr txBox="1">
            <a:spLocks noChangeArrowheads="1"/>
          </p:cNvSpPr>
          <p:nvPr/>
        </p:nvSpPr>
        <p:spPr bwMode="auto">
          <a:xfrm>
            <a:off x="76200" y="1282700"/>
            <a:ext cx="89916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Synapses are used to transmit signals from the axon of a source to the dendrite of a target neuron.</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There are electrical (rare) and chemical synapses (very common)</a:t>
            </a: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1781" name="Text Box 5"/>
          <p:cNvSpPr txBox="1">
            <a:spLocks noChangeArrowheads="1"/>
          </p:cNvSpPr>
          <p:nvPr/>
        </p:nvSpPr>
        <p:spPr bwMode="auto">
          <a:xfrm>
            <a:off x="76200" y="1282700"/>
            <a:ext cx="8991600"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Synapses are used to transmit signals from the axon of a source to the dendrite of a target neuron.</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There are electrical (rare) and chemical synapses (very common)</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At an electrical synapse we have direct electrical coupling (e.g., heart muscle cells).</a:t>
            </a:r>
            <a:endParaRPr kumimoji="0" lang="en-US" altLang="en-US" sz="16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331782" name="Text Box 6"/>
          <p:cNvSpPr txBox="1">
            <a:spLocks noChangeArrowheads="1"/>
          </p:cNvSpPr>
          <p:nvPr/>
        </p:nvSpPr>
        <p:spPr bwMode="auto">
          <a:xfrm>
            <a:off x="76200" y="1282700"/>
            <a:ext cx="89916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Synapses are used to transmit signals from the axon of a source to the dendrite of a target neuron.</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There are electrical (rare) and chemical synapses (very common)</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At an electrical synapse we have direct electrical coupling (e.g., heart muscle cells).</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At a chemical synapse a chemical substance (transmitter) is used to transport the signal.</a:t>
            </a: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p:txBody>
      </p:sp>
      <p:sp>
        <p:nvSpPr>
          <p:cNvPr id="331783" name="Text Box 7"/>
          <p:cNvSpPr txBox="1">
            <a:spLocks noChangeArrowheads="1"/>
          </p:cNvSpPr>
          <p:nvPr/>
        </p:nvSpPr>
        <p:spPr bwMode="auto">
          <a:xfrm>
            <a:off x="76200" y="1282700"/>
            <a:ext cx="8991600" cy="332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Synapses are used to transmit signals from the axon of a source to the dendrite of a target neuron.</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There are electrical (rare) and chemical synapses (very common)</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At an electrical synapse we have direct electrical coupling (e.g., heart muscle cells).</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At a chemical synapse a chemical substance (transmitter) is used to transport the signal.</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Electrical synapses operate bi-directional and are extremely fast, chem. syn. operate uni-directional and are slower.  </a:t>
            </a:r>
            <a:endParaRPr kumimoji="0" lang="en-US" altLang="en-US" sz="16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331784" name="Text Box 8"/>
          <p:cNvSpPr txBox="1">
            <a:spLocks noChangeArrowheads="1"/>
          </p:cNvSpPr>
          <p:nvPr/>
        </p:nvSpPr>
        <p:spPr bwMode="auto">
          <a:xfrm>
            <a:off x="76200" y="1282700"/>
            <a:ext cx="8991600"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Synapses are used to transmit signals from the axon of a source to the dendrite of a target neuron.</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There are electrical (rare) and chemical synapses (very common)</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At an electrical synapse we have direct electrical coupling (e.g., heart muscle cells).</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At a chemical synapse a chemical substance (transmitter) is used to transport the signal.</a:t>
            </a:r>
          </a:p>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rPr>
              <a:t>Electrical synapses operate bi-directional and are extremely fast, chem. syn. operate uni-directional and are slower.  </a:t>
            </a:r>
          </a:p>
          <a:p>
            <a:pPr marL="0" marR="0" lvl="0" indent="0" algn="ctr" defTabSz="914400" rtl="0" eaLnBrk="0" fontAlgn="base" latinLnBrk="0" hangingPunct="0">
              <a:lnSpc>
                <a:spcPct val="120000"/>
              </a:lnSpc>
              <a:spcBef>
                <a:spcPct val="0"/>
              </a:spcBef>
              <a:spcAft>
                <a:spcPct val="0"/>
              </a:spcAft>
              <a:buClrTx/>
              <a:buSzTx/>
              <a:buFontTx/>
              <a:buNone/>
              <a:tabLst/>
              <a:defRPr/>
            </a:pPr>
            <a:endParaRPr kumimoji="0" lang="de-DE" altLang="en-US" sz="1600" b="1" i="0" u="none" strike="noStrike" kern="1200" cap="none" spc="0" normalizeH="0" baseline="0" noProof="0" smtClean="0">
              <a:ln>
                <a:noFill/>
              </a:ln>
              <a:solidFill>
                <a:srgbClr val="000099"/>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Chemical synapses can be excitatory or inhibitory</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they can enhance or reduce the signal</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de-DE" altLang="en-US" sz="1600" b="1" i="0" u="none" strike="noStrike" kern="1200" cap="none" spc="0" normalizeH="0" baseline="0" noProof="0" smtClean="0">
                <a:ln>
                  <a:noFill/>
                </a:ln>
                <a:solidFill>
                  <a:srgbClr val="CC0000"/>
                </a:solidFill>
                <a:effectLst/>
                <a:uLnTx/>
                <a:uFillTx/>
                <a:latin typeface="Arial" panose="020B0604020202020204" pitchFamily="34" charset="0"/>
                <a:ea typeface="+mn-ea"/>
                <a:cs typeface="+mn-cs"/>
              </a:rPr>
              <a:t>change their synaptic strength (this is what happens during learning).</a:t>
            </a:r>
            <a:endParaRPr kumimoji="0" lang="en-US" altLang="en-US" sz="1600" b="0" i="0" u="none" strike="noStrike" kern="1200" cap="none" spc="0" normalizeH="0" baseline="0" noProof="0" smtClean="0">
              <a:ln>
                <a:noFill/>
              </a:ln>
              <a:solidFill>
                <a:srgbClr val="CC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541718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1779"/>
                                        </p:tgtEl>
                                        <p:attrNameLst>
                                          <p:attrName>style.visibility</p:attrName>
                                        </p:attrNameLst>
                                      </p:cBhvr>
                                      <p:to>
                                        <p:strVal val="visible"/>
                                      </p:to>
                                    </p:set>
                                    <p:anim calcmode="lin" valueType="num">
                                      <p:cBhvr additive="base">
                                        <p:cTn id="7" dur="500" fill="hold"/>
                                        <p:tgtEl>
                                          <p:spTgt spid="331779"/>
                                        </p:tgtEl>
                                        <p:attrNameLst>
                                          <p:attrName>ppt_x</p:attrName>
                                        </p:attrNameLst>
                                      </p:cBhvr>
                                      <p:tavLst>
                                        <p:tav tm="0">
                                          <p:val>
                                            <p:strVal val="#ppt_x"/>
                                          </p:val>
                                        </p:tav>
                                        <p:tav tm="100000">
                                          <p:val>
                                            <p:strVal val="#ppt_x"/>
                                          </p:val>
                                        </p:tav>
                                      </p:tavLst>
                                    </p:anim>
                                    <p:anim calcmode="lin" valueType="num">
                                      <p:cBhvr additive="base">
                                        <p:cTn id="8" dur="500" fill="hold"/>
                                        <p:tgtEl>
                                          <p:spTgt spid="33177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1780"/>
                                        </p:tgtEl>
                                        <p:attrNameLst>
                                          <p:attrName>style.visibility</p:attrName>
                                        </p:attrNameLst>
                                      </p:cBhvr>
                                      <p:to>
                                        <p:strVal val="visible"/>
                                      </p:to>
                                    </p:set>
                                    <p:anim calcmode="lin" valueType="num">
                                      <p:cBhvr additive="base">
                                        <p:cTn id="13" dur="500" fill="hold"/>
                                        <p:tgtEl>
                                          <p:spTgt spid="331780"/>
                                        </p:tgtEl>
                                        <p:attrNameLst>
                                          <p:attrName>ppt_x</p:attrName>
                                        </p:attrNameLst>
                                      </p:cBhvr>
                                      <p:tavLst>
                                        <p:tav tm="0">
                                          <p:val>
                                            <p:strVal val="0-#ppt_w/2"/>
                                          </p:val>
                                        </p:tav>
                                        <p:tav tm="100000">
                                          <p:val>
                                            <p:strVal val="#ppt_x"/>
                                          </p:val>
                                        </p:tav>
                                      </p:tavLst>
                                    </p:anim>
                                    <p:anim calcmode="lin" valueType="num">
                                      <p:cBhvr additive="base">
                                        <p:cTn id="14" dur="500" fill="hold"/>
                                        <p:tgtEl>
                                          <p:spTgt spid="33178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31781"/>
                                        </p:tgtEl>
                                        <p:attrNameLst>
                                          <p:attrName>style.visibility</p:attrName>
                                        </p:attrNameLst>
                                      </p:cBhvr>
                                      <p:to>
                                        <p:strVal val="visible"/>
                                      </p:to>
                                    </p:set>
                                    <p:anim calcmode="lin" valueType="num">
                                      <p:cBhvr additive="base">
                                        <p:cTn id="19" dur="500" fill="hold"/>
                                        <p:tgtEl>
                                          <p:spTgt spid="331781"/>
                                        </p:tgtEl>
                                        <p:attrNameLst>
                                          <p:attrName>ppt_x</p:attrName>
                                        </p:attrNameLst>
                                      </p:cBhvr>
                                      <p:tavLst>
                                        <p:tav tm="0">
                                          <p:val>
                                            <p:strVal val="1+#ppt_w/2"/>
                                          </p:val>
                                        </p:tav>
                                        <p:tav tm="100000">
                                          <p:val>
                                            <p:strVal val="#ppt_x"/>
                                          </p:val>
                                        </p:tav>
                                      </p:tavLst>
                                    </p:anim>
                                    <p:anim calcmode="lin" valueType="num">
                                      <p:cBhvr additive="base">
                                        <p:cTn id="20" dur="500" fill="hold"/>
                                        <p:tgtEl>
                                          <p:spTgt spid="33178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331782"/>
                                        </p:tgtEl>
                                        <p:attrNameLst>
                                          <p:attrName>style.visibility</p:attrName>
                                        </p:attrNameLst>
                                      </p:cBhvr>
                                      <p:to>
                                        <p:strVal val="visible"/>
                                      </p:to>
                                    </p:set>
                                    <p:anim calcmode="lin" valueType="num">
                                      <p:cBhvr additive="base">
                                        <p:cTn id="25" dur="500" fill="hold"/>
                                        <p:tgtEl>
                                          <p:spTgt spid="331782"/>
                                        </p:tgtEl>
                                        <p:attrNameLst>
                                          <p:attrName>ppt_x</p:attrName>
                                        </p:attrNameLst>
                                      </p:cBhvr>
                                      <p:tavLst>
                                        <p:tav tm="0">
                                          <p:val>
                                            <p:strVal val="0-#ppt_w/2"/>
                                          </p:val>
                                        </p:tav>
                                        <p:tav tm="100000">
                                          <p:val>
                                            <p:strVal val="#ppt_x"/>
                                          </p:val>
                                        </p:tav>
                                      </p:tavLst>
                                    </p:anim>
                                    <p:anim calcmode="lin" valueType="num">
                                      <p:cBhvr additive="base">
                                        <p:cTn id="26" dur="500" fill="hold"/>
                                        <p:tgtEl>
                                          <p:spTgt spid="33178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331783"/>
                                        </p:tgtEl>
                                        <p:attrNameLst>
                                          <p:attrName>style.visibility</p:attrName>
                                        </p:attrNameLst>
                                      </p:cBhvr>
                                      <p:to>
                                        <p:strVal val="visible"/>
                                      </p:to>
                                    </p:set>
                                    <p:anim calcmode="lin" valueType="num">
                                      <p:cBhvr additive="base">
                                        <p:cTn id="31" dur="500" fill="hold"/>
                                        <p:tgtEl>
                                          <p:spTgt spid="331783"/>
                                        </p:tgtEl>
                                        <p:attrNameLst>
                                          <p:attrName>ppt_x</p:attrName>
                                        </p:attrNameLst>
                                      </p:cBhvr>
                                      <p:tavLst>
                                        <p:tav tm="0">
                                          <p:val>
                                            <p:strVal val="1+#ppt_w/2"/>
                                          </p:val>
                                        </p:tav>
                                        <p:tav tm="100000">
                                          <p:val>
                                            <p:strVal val="#ppt_x"/>
                                          </p:val>
                                        </p:tav>
                                      </p:tavLst>
                                    </p:anim>
                                    <p:anim calcmode="lin" valueType="num">
                                      <p:cBhvr additive="base">
                                        <p:cTn id="32" dur="500" fill="hold"/>
                                        <p:tgtEl>
                                          <p:spTgt spid="33178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31784"/>
                                        </p:tgtEl>
                                        <p:attrNameLst>
                                          <p:attrName>style.visibility</p:attrName>
                                        </p:attrNameLst>
                                      </p:cBhvr>
                                      <p:to>
                                        <p:strVal val="visible"/>
                                      </p:to>
                                    </p:set>
                                    <p:anim calcmode="lin" valueType="num">
                                      <p:cBhvr additive="base">
                                        <p:cTn id="37" dur="500" fill="hold"/>
                                        <p:tgtEl>
                                          <p:spTgt spid="331784"/>
                                        </p:tgtEl>
                                        <p:attrNameLst>
                                          <p:attrName>ppt_x</p:attrName>
                                        </p:attrNameLst>
                                      </p:cBhvr>
                                      <p:tavLst>
                                        <p:tav tm="0">
                                          <p:val>
                                            <p:strVal val="#ppt_x"/>
                                          </p:val>
                                        </p:tav>
                                        <p:tav tm="100000">
                                          <p:val>
                                            <p:strVal val="#ppt_x"/>
                                          </p:val>
                                        </p:tav>
                                      </p:tavLst>
                                    </p:anim>
                                    <p:anim calcmode="lin" valueType="num">
                                      <p:cBhvr additive="base">
                                        <p:cTn id="38" dur="500" fill="hold"/>
                                        <p:tgtEl>
                                          <p:spTgt spid="3317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autoUpdateAnimBg="0"/>
      <p:bldP spid="331780" grpId="0" autoUpdateAnimBg="0"/>
      <p:bldP spid="331781" grpId="0" autoUpdateAnimBg="0"/>
      <p:bldP spid="331782" grpId="0" autoUpdateAnimBg="0"/>
      <p:bldP spid="331783" grpId="0" autoUpdateAnimBg="0"/>
      <p:bldP spid="331784"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BA1D14C7-3B58-4657-B4CA-467DABDA38E2}" type="slidenum">
              <a:rPr lang="en-US" altLang="en-US" sz="1400"/>
              <a:pPr>
                <a:spcBef>
                  <a:spcPct val="0"/>
                </a:spcBef>
                <a:buFontTx/>
                <a:buNone/>
              </a:pPr>
              <a:t>4</a:t>
            </a:fld>
            <a:endParaRPr lang="en-US" altLang="en-US" sz="1400"/>
          </a:p>
        </p:txBody>
      </p:sp>
      <p:sp>
        <p:nvSpPr>
          <p:cNvPr id="11267" name="Text Box 2"/>
          <p:cNvSpPr txBox="1">
            <a:spLocks noChangeArrowheads="1"/>
          </p:cNvSpPr>
          <p:nvPr/>
        </p:nvSpPr>
        <p:spPr bwMode="auto">
          <a:xfrm>
            <a:off x="2627313" y="260350"/>
            <a:ext cx="460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de-DE" altLang="en-US" sz="2400" dirty="0" err="1">
                <a:latin typeface="Arial" panose="020B0604020202020204" pitchFamily="34" charset="0"/>
              </a:rPr>
              <a:t>Literature</a:t>
            </a:r>
            <a:r>
              <a:rPr lang="de-DE" altLang="en-US" sz="2400" dirty="0">
                <a:latin typeface="Arial" panose="020B0604020202020204" pitchFamily="34" charset="0"/>
              </a:rPr>
              <a:t>  </a:t>
            </a:r>
            <a:r>
              <a:rPr lang="de-DE" altLang="en-US" sz="1600" dirty="0">
                <a:latin typeface="Arial" panose="020B0604020202020204" pitchFamily="34" charset="0"/>
              </a:rPr>
              <a:t> (all </a:t>
            </a:r>
            <a:r>
              <a:rPr lang="de-DE" altLang="en-US" sz="1600" dirty="0" err="1">
                <a:latin typeface="Arial" panose="020B0604020202020204" pitchFamily="34" charset="0"/>
              </a:rPr>
              <a:t>of</a:t>
            </a:r>
            <a:r>
              <a:rPr lang="de-DE" altLang="en-US" sz="1600" dirty="0">
                <a:latin typeface="Arial" panose="020B0604020202020204" pitchFamily="34" charset="0"/>
              </a:rPr>
              <a:t> </a:t>
            </a:r>
            <a:r>
              <a:rPr lang="de-DE" altLang="en-US" sz="1600" dirty="0" err="1">
                <a:latin typeface="Arial" panose="020B0604020202020204" pitchFamily="34" charset="0"/>
              </a:rPr>
              <a:t>this</a:t>
            </a:r>
            <a:r>
              <a:rPr lang="de-DE" altLang="en-US" sz="1600" dirty="0">
                <a:latin typeface="Arial" panose="020B0604020202020204" pitchFamily="34" charset="0"/>
              </a:rPr>
              <a:t> </a:t>
            </a:r>
            <a:r>
              <a:rPr lang="de-DE" altLang="en-US" sz="1600" dirty="0" err="1">
                <a:latin typeface="Arial" panose="020B0604020202020204" pitchFamily="34" charset="0"/>
              </a:rPr>
              <a:t>is</a:t>
            </a:r>
            <a:r>
              <a:rPr lang="de-DE" altLang="en-US" sz="1600" dirty="0">
                <a:latin typeface="Arial" panose="020B0604020202020204" pitchFamily="34" charset="0"/>
              </a:rPr>
              <a:t> </a:t>
            </a:r>
            <a:r>
              <a:rPr lang="de-DE" altLang="en-US" sz="1600" dirty="0" err="1">
                <a:latin typeface="Arial" panose="020B0604020202020204" pitchFamily="34" charset="0"/>
              </a:rPr>
              <a:t>very</a:t>
            </a:r>
            <a:r>
              <a:rPr lang="de-DE" altLang="en-US" sz="1600" dirty="0">
                <a:latin typeface="Arial" panose="020B0604020202020204" pitchFamily="34" charset="0"/>
              </a:rPr>
              <a:t> </a:t>
            </a:r>
            <a:r>
              <a:rPr lang="de-DE" altLang="en-US" sz="1600" dirty="0" err="1">
                <a:latin typeface="Arial" panose="020B0604020202020204" pitchFamily="34" charset="0"/>
              </a:rPr>
              <a:t>mathematical</a:t>
            </a:r>
            <a:r>
              <a:rPr lang="de-DE" altLang="en-US" sz="1600" dirty="0">
                <a:latin typeface="Arial" panose="020B0604020202020204" pitchFamily="34" charset="0"/>
              </a:rPr>
              <a:t>!)</a:t>
            </a:r>
          </a:p>
        </p:txBody>
      </p:sp>
      <p:sp>
        <p:nvSpPr>
          <p:cNvPr id="11268" name="Text Box 3"/>
          <p:cNvSpPr txBox="1">
            <a:spLocks noChangeArrowheads="1"/>
          </p:cNvSpPr>
          <p:nvPr/>
        </p:nvSpPr>
        <p:spPr bwMode="auto">
          <a:xfrm>
            <a:off x="323528" y="1268760"/>
            <a:ext cx="842486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de-DE" altLang="en-US" sz="2000" b="1" dirty="0">
                <a:latin typeface="Arial" panose="020B0604020202020204" pitchFamily="34" charset="0"/>
              </a:rPr>
              <a:t>General </a:t>
            </a:r>
            <a:r>
              <a:rPr lang="de-DE" altLang="en-US" sz="2000" b="1" dirty="0" err="1">
                <a:latin typeface="Arial" panose="020B0604020202020204" pitchFamily="34" charset="0"/>
              </a:rPr>
              <a:t>Theoretical</a:t>
            </a:r>
            <a:r>
              <a:rPr lang="de-DE" altLang="en-US" sz="2000" b="1" dirty="0">
                <a:latin typeface="Arial" panose="020B0604020202020204" pitchFamily="34" charset="0"/>
              </a:rPr>
              <a:t> </a:t>
            </a:r>
            <a:r>
              <a:rPr lang="de-DE" altLang="en-US" sz="2000" b="1" dirty="0" err="1">
                <a:latin typeface="Arial" panose="020B0604020202020204" pitchFamily="34" charset="0"/>
              </a:rPr>
              <a:t>Neuroscience</a:t>
            </a:r>
            <a:r>
              <a:rPr lang="de-DE" altLang="en-US" sz="2000" b="1" dirty="0">
                <a:latin typeface="Arial" panose="020B0604020202020204" pitchFamily="34" charset="0"/>
              </a:rPr>
              <a:t>:</a:t>
            </a:r>
            <a:endParaRPr lang="de-DE" altLang="en-US" sz="2000" dirty="0">
              <a:latin typeface="Arial" panose="020B0604020202020204" pitchFamily="34" charset="0"/>
            </a:endParaRPr>
          </a:p>
          <a:p>
            <a:pPr eaLnBrk="1" hangingPunct="1">
              <a:spcBef>
                <a:spcPct val="50000"/>
              </a:spcBef>
              <a:buFontTx/>
              <a:buNone/>
            </a:pPr>
            <a:r>
              <a:rPr lang="de-DE" altLang="en-US" sz="2000" dirty="0">
                <a:latin typeface="Arial" panose="020B0604020202020204" pitchFamily="34" charset="0"/>
              </a:rPr>
              <a:t>„</a:t>
            </a:r>
            <a:r>
              <a:rPr lang="de-DE" altLang="en-US" sz="2000" dirty="0" err="1">
                <a:latin typeface="Arial" panose="020B0604020202020204" pitchFamily="34" charset="0"/>
              </a:rPr>
              <a:t>Theoretical</a:t>
            </a:r>
            <a:r>
              <a:rPr lang="de-DE" altLang="en-US" sz="2000" dirty="0">
                <a:latin typeface="Arial" panose="020B0604020202020204" pitchFamily="34" charset="0"/>
              </a:rPr>
              <a:t> </a:t>
            </a:r>
            <a:r>
              <a:rPr lang="de-DE" altLang="en-US" sz="2000" dirty="0" err="1">
                <a:latin typeface="Arial" panose="020B0604020202020204" pitchFamily="34" charset="0"/>
              </a:rPr>
              <a:t>Neuroscience</a:t>
            </a:r>
            <a:r>
              <a:rPr lang="de-DE" altLang="en-US" sz="2000" dirty="0">
                <a:latin typeface="Arial" panose="020B0604020202020204" pitchFamily="34" charset="0"/>
              </a:rPr>
              <a:t>“, </a:t>
            </a:r>
            <a:r>
              <a:rPr lang="de-DE" altLang="en-US" sz="2000" dirty="0" err="1">
                <a:latin typeface="Arial" panose="020B0604020202020204" pitchFamily="34" charset="0"/>
              </a:rPr>
              <a:t>P.Dayan</a:t>
            </a:r>
            <a:r>
              <a:rPr lang="de-DE" altLang="en-US" sz="2000" dirty="0">
                <a:latin typeface="Arial" panose="020B0604020202020204" pitchFamily="34" charset="0"/>
              </a:rPr>
              <a:t> </a:t>
            </a:r>
            <a:r>
              <a:rPr lang="de-DE" altLang="en-US" sz="2000" dirty="0" err="1">
                <a:latin typeface="Arial" panose="020B0604020202020204" pitchFamily="34" charset="0"/>
              </a:rPr>
              <a:t>and</a:t>
            </a:r>
            <a:r>
              <a:rPr lang="de-DE" altLang="en-US" sz="2000" dirty="0">
                <a:latin typeface="Arial" panose="020B0604020202020204" pitchFamily="34" charset="0"/>
              </a:rPr>
              <a:t> L. Abbott, MIT Press (</a:t>
            </a:r>
            <a:r>
              <a:rPr lang="de-DE" altLang="en-US" sz="2000" dirty="0" err="1">
                <a:latin typeface="Arial" panose="020B0604020202020204" pitchFamily="34" charset="0"/>
              </a:rPr>
              <a:t>there</a:t>
            </a:r>
            <a:r>
              <a:rPr lang="de-DE" altLang="en-US" sz="2000" dirty="0">
                <a:latin typeface="Arial" panose="020B0604020202020204" pitchFamily="34" charset="0"/>
              </a:rPr>
              <a:t> </a:t>
            </a:r>
            <a:r>
              <a:rPr lang="de-DE" altLang="en-US" sz="2000" dirty="0" err="1">
                <a:latin typeface="Arial" panose="020B0604020202020204" pitchFamily="34" charset="0"/>
              </a:rPr>
              <a:t>used</a:t>
            </a:r>
            <a:r>
              <a:rPr lang="de-DE" altLang="en-US" sz="2000" dirty="0">
                <a:latin typeface="Arial" panose="020B0604020202020204" pitchFamily="34" charset="0"/>
              </a:rPr>
              <a:t> </a:t>
            </a:r>
            <a:r>
              <a:rPr lang="de-DE" altLang="en-US" sz="2000" dirty="0" err="1">
                <a:latin typeface="Arial" panose="020B0604020202020204" pitchFamily="34" charset="0"/>
              </a:rPr>
              <a:t>to</a:t>
            </a:r>
            <a:r>
              <a:rPr lang="de-DE" altLang="en-US" sz="2000" dirty="0">
                <a:latin typeface="Arial" panose="020B0604020202020204" pitchFamily="34" charset="0"/>
              </a:rPr>
              <a:t> </a:t>
            </a:r>
            <a:r>
              <a:rPr lang="de-DE" altLang="en-US" sz="2000" dirty="0" err="1">
                <a:latin typeface="Arial" panose="020B0604020202020204" pitchFamily="34" charset="0"/>
              </a:rPr>
              <a:t>be</a:t>
            </a:r>
            <a:r>
              <a:rPr lang="de-DE" altLang="en-US" sz="2000" dirty="0">
                <a:latin typeface="Arial" panose="020B0604020202020204" pitchFamily="34" charset="0"/>
              </a:rPr>
              <a:t> a </a:t>
            </a:r>
            <a:r>
              <a:rPr lang="de-DE" altLang="en-US" sz="2000" dirty="0" err="1">
                <a:latin typeface="Arial" panose="020B0604020202020204" pitchFamily="34" charset="0"/>
              </a:rPr>
              <a:t>version</a:t>
            </a:r>
            <a:r>
              <a:rPr lang="de-DE" altLang="en-US" sz="2000" dirty="0">
                <a:latin typeface="Arial" panose="020B0604020202020204" pitchFamily="34" charset="0"/>
              </a:rPr>
              <a:t> </a:t>
            </a:r>
            <a:r>
              <a:rPr lang="de-DE" altLang="en-US" sz="2000" dirty="0" err="1">
                <a:latin typeface="Arial" panose="020B0604020202020204" pitchFamily="34" charset="0"/>
              </a:rPr>
              <a:t>of</a:t>
            </a:r>
            <a:r>
              <a:rPr lang="de-DE" altLang="en-US" sz="2000" dirty="0">
                <a:latin typeface="Arial" panose="020B0604020202020204" pitchFamily="34" charset="0"/>
              </a:rPr>
              <a:t> </a:t>
            </a:r>
            <a:r>
              <a:rPr lang="de-DE" altLang="en-US" sz="2000" dirty="0" err="1">
                <a:latin typeface="Arial" panose="020B0604020202020204" pitchFamily="34" charset="0"/>
              </a:rPr>
              <a:t>this</a:t>
            </a:r>
            <a:r>
              <a:rPr lang="de-DE" altLang="en-US" sz="2000" dirty="0">
                <a:latin typeface="Arial" panose="020B0604020202020204" pitchFamily="34" charset="0"/>
              </a:rPr>
              <a:t> on </a:t>
            </a:r>
            <a:r>
              <a:rPr lang="de-DE" altLang="en-US" sz="2000" dirty="0" err="1">
                <a:latin typeface="Arial" panose="020B0604020202020204" pitchFamily="34" charset="0"/>
              </a:rPr>
              <a:t>the</a:t>
            </a:r>
            <a:r>
              <a:rPr lang="de-DE" altLang="en-US" sz="2000" dirty="0">
                <a:latin typeface="Arial" panose="020B0604020202020204" pitchFamily="34" charset="0"/>
              </a:rPr>
              <a:t> </a:t>
            </a:r>
            <a:r>
              <a:rPr lang="de-DE" altLang="en-US" sz="2000" dirty="0" err="1">
                <a:latin typeface="Arial" panose="020B0604020202020204" pitchFamily="34" charset="0"/>
              </a:rPr>
              <a:t>internet</a:t>
            </a:r>
            <a:r>
              <a:rPr lang="de-DE" altLang="en-US" sz="2000" dirty="0">
                <a:latin typeface="Arial" panose="020B0604020202020204" pitchFamily="34" charset="0"/>
              </a:rPr>
              <a:t>)</a:t>
            </a:r>
          </a:p>
          <a:p>
            <a:pPr eaLnBrk="1" hangingPunct="1">
              <a:spcBef>
                <a:spcPct val="50000"/>
              </a:spcBef>
              <a:buFontTx/>
              <a:buNone/>
            </a:pPr>
            <a:r>
              <a:rPr lang="de-DE" altLang="en-US" sz="2000" dirty="0">
                <a:latin typeface="Arial" panose="020B0604020202020204" pitchFamily="34" charset="0"/>
              </a:rPr>
              <a:t>„</a:t>
            </a:r>
            <a:r>
              <a:rPr lang="de-DE" altLang="en-US" sz="2000" dirty="0" err="1">
                <a:latin typeface="Arial" panose="020B0604020202020204" pitchFamily="34" charset="0"/>
              </a:rPr>
              <a:t>Spiking</a:t>
            </a:r>
            <a:r>
              <a:rPr lang="de-DE" altLang="en-US" sz="2000" dirty="0">
                <a:latin typeface="Arial" panose="020B0604020202020204" pitchFamily="34" charset="0"/>
              </a:rPr>
              <a:t> Neuron Models“, W. Gerstner &amp; W.M. Kistler, Cambridge University Press. (</a:t>
            </a:r>
            <a:r>
              <a:rPr lang="de-DE" altLang="en-US" sz="2000" dirty="0" err="1">
                <a:latin typeface="Arial" panose="020B0604020202020204" pitchFamily="34" charset="0"/>
              </a:rPr>
              <a:t>there</a:t>
            </a:r>
            <a:r>
              <a:rPr lang="de-DE" altLang="en-US" sz="2000" dirty="0">
                <a:latin typeface="Arial" panose="020B0604020202020204" pitchFamily="34" charset="0"/>
              </a:rPr>
              <a:t> </a:t>
            </a:r>
            <a:r>
              <a:rPr lang="de-DE" altLang="en-US" sz="2000" dirty="0" err="1">
                <a:latin typeface="Arial" panose="020B0604020202020204" pitchFamily="34" charset="0"/>
              </a:rPr>
              <a:t>is</a:t>
            </a:r>
            <a:r>
              <a:rPr lang="de-DE" altLang="en-US" sz="2000" dirty="0">
                <a:latin typeface="Arial" panose="020B0604020202020204" pitchFamily="34" charset="0"/>
              </a:rPr>
              <a:t> a </a:t>
            </a:r>
            <a:r>
              <a:rPr lang="de-DE" altLang="en-US" sz="2000" dirty="0" err="1">
                <a:latin typeface="Arial" panose="020B0604020202020204" pitchFamily="34" charset="0"/>
              </a:rPr>
              <a:t>version</a:t>
            </a:r>
            <a:r>
              <a:rPr lang="de-DE" altLang="en-US" sz="2000" dirty="0">
                <a:latin typeface="Arial" panose="020B0604020202020204" pitchFamily="34" charset="0"/>
              </a:rPr>
              <a:t> on </a:t>
            </a:r>
            <a:r>
              <a:rPr lang="de-DE" altLang="en-US" sz="2000" dirty="0" err="1">
                <a:latin typeface="Arial" panose="020B0604020202020204" pitchFamily="34" charset="0"/>
              </a:rPr>
              <a:t>the</a:t>
            </a:r>
            <a:r>
              <a:rPr lang="de-DE" altLang="en-US" sz="2000" dirty="0">
                <a:latin typeface="Arial" panose="020B0604020202020204" pitchFamily="34" charset="0"/>
              </a:rPr>
              <a:t> </a:t>
            </a:r>
            <a:r>
              <a:rPr lang="de-DE" altLang="en-US" sz="2000" dirty="0" err="1">
                <a:latin typeface="Arial" panose="020B0604020202020204" pitchFamily="34" charset="0"/>
              </a:rPr>
              <a:t>internet</a:t>
            </a:r>
            <a:r>
              <a:rPr lang="de-DE" altLang="en-US" sz="2000" dirty="0">
                <a:latin typeface="Arial" panose="020B0604020202020204" pitchFamily="34" charset="0"/>
              </a:rPr>
              <a:t>)</a:t>
            </a:r>
          </a:p>
          <a:p>
            <a:pPr eaLnBrk="1" hangingPunct="1">
              <a:spcBef>
                <a:spcPct val="50000"/>
              </a:spcBef>
              <a:buFontTx/>
              <a:buNone/>
            </a:pPr>
            <a:endParaRPr lang="de-DE" altLang="en-US" sz="2000" dirty="0">
              <a:latin typeface="Arial" panose="020B0604020202020204" pitchFamily="34" charset="0"/>
            </a:endParaRPr>
          </a:p>
          <a:p>
            <a:pPr eaLnBrk="1" hangingPunct="1">
              <a:spcBef>
                <a:spcPct val="50000"/>
              </a:spcBef>
              <a:buFontTx/>
              <a:buNone/>
            </a:pPr>
            <a:r>
              <a:rPr lang="de-DE" altLang="en-US" sz="2000" b="1" dirty="0" smtClean="0">
                <a:latin typeface="Arial" panose="020B0604020202020204" pitchFamily="34" charset="0"/>
              </a:rPr>
              <a:t>General Brain Science:</a:t>
            </a:r>
            <a:r>
              <a:rPr lang="de-DE" altLang="en-US" sz="2000" dirty="0" smtClean="0">
                <a:latin typeface="Arial" panose="020B0604020202020204" pitchFamily="34" charset="0"/>
              </a:rPr>
              <a:t> „</a:t>
            </a:r>
            <a:r>
              <a:rPr lang="de-DE" altLang="en-US" sz="2000" dirty="0" err="1" smtClean="0">
                <a:latin typeface="Arial" panose="020B0604020202020204" pitchFamily="34" charset="0"/>
              </a:rPr>
              <a:t>Principles</a:t>
            </a:r>
            <a:r>
              <a:rPr lang="de-DE" altLang="en-US" sz="2000" dirty="0" smtClean="0">
                <a:latin typeface="Arial" panose="020B0604020202020204" pitchFamily="34" charset="0"/>
              </a:rPr>
              <a:t> </a:t>
            </a:r>
            <a:r>
              <a:rPr lang="de-DE" altLang="en-US" sz="2000" dirty="0" err="1" smtClean="0">
                <a:latin typeface="Arial" panose="020B0604020202020204" pitchFamily="34" charset="0"/>
              </a:rPr>
              <a:t>of</a:t>
            </a:r>
            <a:r>
              <a:rPr lang="de-DE" altLang="en-US" sz="2000" dirty="0" smtClean="0">
                <a:latin typeface="Arial" panose="020B0604020202020204" pitchFamily="34" charset="0"/>
              </a:rPr>
              <a:t> </a:t>
            </a:r>
            <a:r>
              <a:rPr lang="de-DE" altLang="en-US" sz="2000" dirty="0" err="1" smtClean="0">
                <a:latin typeface="Arial" panose="020B0604020202020204" pitchFamily="34" charset="0"/>
              </a:rPr>
              <a:t>Neural</a:t>
            </a:r>
            <a:r>
              <a:rPr lang="de-DE" altLang="en-US" sz="2000" dirty="0" smtClean="0">
                <a:latin typeface="Arial" panose="020B0604020202020204" pitchFamily="34" charset="0"/>
              </a:rPr>
              <a:t> Science</a:t>
            </a:r>
            <a:r>
              <a:rPr lang="de-DE" altLang="en-US" sz="2000" dirty="0" smtClean="0">
                <a:latin typeface="Arial" panose="020B0604020202020204" pitchFamily="34" charset="0"/>
              </a:rPr>
              <a:t>“ </a:t>
            </a:r>
            <a:r>
              <a:rPr lang="de-DE" altLang="en-US" sz="2000" dirty="0" smtClean="0">
                <a:latin typeface="Arial" panose="020B0604020202020204" pitchFamily="34" charset="0"/>
              </a:rPr>
              <a:t>E.</a:t>
            </a:r>
            <a:r>
              <a:rPr lang="de-DE" altLang="en-US" sz="2000" dirty="0" smtClean="0">
                <a:latin typeface="Arial" panose="020B0604020202020204" pitchFamily="34" charset="0"/>
              </a:rPr>
              <a:t>R.</a:t>
            </a:r>
            <a:r>
              <a:rPr lang="de-DE" altLang="en-US" sz="2000" dirty="0" smtClean="0">
                <a:latin typeface="Arial" panose="020B0604020202020204" pitchFamily="34" charset="0"/>
              </a:rPr>
              <a:t> </a:t>
            </a:r>
            <a:r>
              <a:rPr lang="de-DE" altLang="en-US" sz="2000" dirty="0" smtClean="0">
                <a:latin typeface="Arial" panose="020B0604020202020204" pitchFamily="34" charset="0"/>
              </a:rPr>
              <a:t>Kandel</a:t>
            </a:r>
            <a:r>
              <a:rPr lang="de-DE" altLang="en-US" sz="2000" dirty="0" smtClean="0">
                <a:latin typeface="Arial" panose="020B0604020202020204" pitchFamily="34" charset="0"/>
              </a:rPr>
              <a:t>, J.H. Schwartz, T.M. </a:t>
            </a:r>
            <a:r>
              <a:rPr lang="de-DE" altLang="en-US" sz="2000" dirty="0" err="1" smtClean="0">
                <a:latin typeface="Arial" panose="020B0604020202020204" pitchFamily="34" charset="0"/>
              </a:rPr>
              <a:t>Jessel</a:t>
            </a:r>
            <a:r>
              <a:rPr lang="de-DE" altLang="en-US" sz="2000" dirty="0" smtClean="0">
                <a:latin typeface="Arial" panose="020B0604020202020204" pitchFamily="34" charset="0"/>
              </a:rPr>
              <a:t>, et al. (McGraw Hill) </a:t>
            </a:r>
            <a:endParaRPr lang="de-DE" altLang="en-US" sz="2000" dirty="0" smtClean="0">
              <a:latin typeface="Arial" panose="020B060402020202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179388" y="1484313"/>
            <a:ext cx="8893175" cy="47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Times New Roman" panose="02020603050405020304" pitchFamily="18" charset="0"/>
              </a:defRPr>
            </a:lvl1pPr>
            <a:lvl2pPr marL="800100" indent="-342900">
              <a:defRPr>
                <a:solidFill>
                  <a:schemeClr val="tx1"/>
                </a:solidFill>
                <a:latin typeface="Times New Roman" panose="02020603050405020304" pitchFamily="18" charset="0"/>
              </a:defRPr>
            </a:lvl2pPr>
            <a:lvl3pPr marL="1257300" indent="-342900">
              <a:defRPr>
                <a:solidFill>
                  <a:schemeClr val="tx1"/>
                </a:solidFill>
                <a:latin typeface="Times New Roman" panose="02020603050405020304" pitchFamily="18" charset="0"/>
              </a:defRPr>
            </a:lvl3pPr>
            <a:lvl4pPr marL="1714500" indent="-342900">
              <a:defRPr>
                <a:solidFill>
                  <a:schemeClr val="tx1"/>
                </a:solidFill>
                <a:latin typeface="Times New Roman" panose="02020603050405020304" pitchFamily="18" charset="0"/>
              </a:defRPr>
            </a:lvl4pPr>
            <a:lvl5pPr marL="2171700" indent="-342900">
              <a:defRPr>
                <a:solidFill>
                  <a:schemeClr val="tx1"/>
                </a:solidFill>
                <a:latin typeface="Times New Roman" panose="02020603050405020304" pitchFamily="18" charset="0"/>
              </a:defRPr>
            </a:lvl5pPr>
            <a:lvl6pPr marL="2628900" indent="-342900" eaLnBrk="0" fontAlgn="base" hangingPunct="0">
              <a:spcBef>
                <a:spcPct val="0"/>
              </a:spcBef>
              <a:spcAft>
                <a:spcPct val="0"/>
              </a:spcAft>
              <a:defRPr>
                <a:solidFill>
                  <a:schemeClr val="tx1"/>
                </a:solidFill>
                <a:latin typeface="Times New Roman" panose="02020603050405020304" pitchFamily="18" charset="0"/>
              </a:defRPr>
            </a:lvl6pPr>
            <a:lvl7pPr marL="3086100" indent="-342900" eaLnBrk="0" fontAlgn="base" hangingPunct="0">
              <a:spcBef>
                <a:spcPct val="0"/>
              </a:spcBef>
              <a:spcAft>
                <a:spcPct val="0"/>
              </a:spcAft>
              <a:defRPr>
                <a:solidFill>
                  <a:schemeClr val="tx1"/>
                </a:solidFill>
                <a:latin typeface="Times New Roman" panose="02020603050405020304" pitchFamily="18" charset="0"/>
              </a:defRPr>
            </a:lvl7pPr>
            <a:lvl8pPr marL="3543300" indent="-342900" eaLnBrk="0" fontAlgn="base" hangingPunct="0">
              <a:spcBef>
                <a:spcPct val="0"/>
              </a:spcBef>
              <a:spcAft>
                <a:spcPct val="0"/>
              </a:spcAft>
              <a:defRPr>
                <a:solidFill>
                  <a:schemeClr val="tx1"/>
                </a:solidFill>
                <a:latin typeface="Times New Roman" panose="02020603050405020304" pitchFamily="18" charset="0"/>
              </a:defRPr>
            </a:lvl8pPr>
            <a:lvl9pPr marL="4000500" indent="-3429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GB" altLang="en-US" sz="2800">
                <a:solidFill>
                  <a:srgbClr val="000000"/>
                </a:solidFill>
                <a:latin typeface="Arial" panose="020B0604020202020204" pitchFamily="34" charset="0"/>
              </a:rPr>
              <a:t>What can neurons compute ?</a:t>
            </a:r>
          </a:p>
          <a:p>
            <a:pPr eaLnBrk="1" hangingPunct="1">
              <a:spcBef>
                <a:spcPct val="50000"/>
              </a:spcBef>
            </a:pPr>
            <a:r>
              <a:rPr lang="en-GB" altLang="en-US" sz="2800">
                <a:solidFill>
                  <a:srgbClr val="000000"/>
                </a:solidFill>
                <a:latin typeface="Arial" panose="020B0604020202020204" pitchFamily="34" charset="0"/>
              </a:rPr>
              <a:t>What can networks compute ?</a:t>
            </a:r>
          </a:p>
          <a:p>
            <a:pPr eaLnBrk="1" hangingPunct="1">
              <a:spcBef>
                <a:spcPct val="50000"/>
              </a:spcBef>
            </a:pPr>
            <a:r>
              <a:rPr lang="en-GB" altLang="en-US" sz="2800">
                <a:solidFill>
                  <a:srgbClr val="000000"/>
                </a:solidFill>
                <a:latin typeface="Arial" panose="020B0604020202020204" pitchFamily="34" charset="0"/>
              </a:rPr>
              <a:t>		Neurons can compute ONLY correlations!</a:t>
            </a:r>
          </a:p>
          <a:p>
            <a:pPr eaLnBrk="1" hangingPunct="1">
              <a:spcBef>
                <a:spcPct val="50000"/>
              </a:spcBef>
            </a:pPr>
            <a:r>
              <a:rPr lang="en-GB" altLang="en-US" sz="2800">
                <a:solidFill>
                  <a:srgbClr val="000000"/>
                </a:solidFill>
                <a:latin typeface="Arial" panose="020B0604020202020204" pitchFamily="34" charset="0"/>
              </a:rPr>
              <a:t>		Networks can compute anything </a:t>
            </a:r>
            <a:r>
              <a:rPr lang="en-GB" altLang="en-US" sz="2800">
                <a:solidFill>
                  <a:srgbClr val="000000"/>
                </a:solidFill>
                <a:latin typeface="Arial" panose="020B0604020202020204" pitchFamily="34" charset="0"/>
                <a:sym typeface="Wingdings" panose="05000000000000000000" pitchFamily="2" charset="2"/>
              </a:rPr>
              <a:t>.</a:t>
            </a:r>
          </a:p>
          <a:p>
            <a:pPr eaLnBrk="1" hangingPunct="1">
              <a:spcBef>
                <a:spcPct val="50000"/>
              </a:spcBef>
            </a:pPr>
            <a:endParaRPr lang="en-GB" altLang="en-US" sz="2800">
              <a:solidFill>
                <a:srgbClr val="000000"/>
              </a:solidFill>
              <a:latin typeface="Arial" panose="020B0604020202020204" pitchFamily="34" charset="0"/>
              <a:sym typeface="Wingdings" panose="05000000000000000000" pitchFamily="2" charset="2"/>
            </a:endParaRPr>
          </a:p>
          <a:p>
            <a:pPr eaLnBrk="1" hangingPunct="1">
              <a:spcBef>
                <a:spcPct val="50000"/>
              </a:spcBef>
            </a:pPr>
            <a:r>
              <a:rPr lang="en-GB" altLang="en-US" sz="2800">
                <a:solidFill>
                  <a:srgbClr val="000000"/>
                </a:solidFill>
                <a:latin typeface="Arial" panose="020B0604020202020204" pitchFamily="34" charset="0"/>
                <a:sym typeface="Wingdings" panose="05000000000000000000" pitchFamily="2" charset="2"/>
              </a:rPr>
              <a:t>What is the biological Substrate for all learning?</a:t>
            </a:r>
          </a:p>
          <a:p>
            <a:pPr eaLnBrk="1" hangingPunct="1">
              <a:spcBef>
                <a:spcPct val="50000"/>
              </a:spcBef>
            </a:pPr>
            <a:r>
              <a:rPr lang="en-GB" altLang="en-US" sz="2800">
                <a:solidFill>
                  <a:srgbClr val="000000"/>
                </a:solidFill>
                <a:latin typeface="Arial" panose="020B0604020202020204" pitchFamily="34" charset="0"/>
                <a:sym typeface="Wingdings" panose="05000000000000000000" pitchFamily="2" charset="2"/>
              </a:rPr>
              <a:t>		The Synapse/synaptic strength (the connection 	strength between two neurons.)</a:t>
            </a:r>
            <a:endParaRPr lang="en-GB" altLang="en-US" sz="2800">
              <a:solidFill>
                <a:srgbClr val="000000"/>
              </a:solidFill>
              <a:latin typeface="Arial" panose="020B0604020202020204" pitchFamily="34" charset="0"/>
            </a:endParaRPr>
          </a:p>
        </p:txBody>
      </p:sp>
      <p:sp>
        <p:nvSpPr>
          <p:cNvPr id="67587" name="Text Box 5"/>
          <p:cNvSpPr txBox="1">
            <a:spLocks noChangeArrowheads="1"/>
          </p:cNvSpPr>
          <p:nvPr/>
        </p:nvSpPr>
        <p:spPr bwMode="auto">
          <a:xfrm>
            <a:off x="827088" y="119063"/>
            <a:ext cx="70818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GB" altLang="en-US" sz="3200" b="1">
                <a:solidFill>
                  <a:srgbClr val="000000"/>
                </a:solidFill>
                <a:latin typeface="Arial" panose="020B0604020202020204" pitchFamily="34" charset="0"/>
              </a:rPr>
              <a:t>The Basics and a quick comparison</a:t>
            </a:r>
          </a:p>
          <a:p>
            <a:pPr algn="ctr" eaLnBrk="1" hangingPunct="1"/>
            <a:r>
              <a:rPr lang="en-GB" altLang="en-US" sz="2800" b="1">
                <a:solidFill>
                  <a:srgbClr val="000000"/>
                </a:solidFill>
                <a:latin typeface="Arial" panose="020B0604020202020204" pitchFamily="34" charset="0"/>
              </a:rPr>
              <a:t>(before the maths really starts)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220">
                                            <p:txEl>
                                              <p:pRg st="2" end="2"/>
                                            </p:txEl>
                                          </p:spTgt>
                                        </p:tgtEl>
                                        <p:attrNameLst>
                                          <p:attrName>style.visibility</p:attrName>
                                        </p:attrNameLst>
                                      </p:cBhvr>
                                      <p:to>
                                        <p:strVal val="visible"/>
                                      </p:to>
                                    </p:set>
                                    <p:animEffect transition="in" filter="dissolve">
                                      <p:cBhvr>
                                        <p:cTn id="7" dur="500"/>
                                        <p:tgtEl>
                                          <p:spTgt spid="9220">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220">
                                            <p:txEl>
                                              <p:pRg st="3" end="3"/>
                                            </p:txEl>
                                          </p:spTgt>
                                        </p:tgtEl>
                                        <p:attrNameLst>
                                          <p:attrName>style.visibility</p:attrName>
                                        </p:attrNameLst>
                                      </p:cBhvr>
                                      <p:to>
                                        <p:strVal val="visible"/>
                                      </p:to>
                                    </p:set>
                                    <p:animEffect transition="in" filter="dissolve">
                                      <p:cBhvr>
                                        <p:cTn id="12" dur="500"/>
                                        <p:tgtEl>
                                          <p:spTgt spid="9220">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220">
                                            <p:txEl>
                                              <p:pRg st="5" end="5"/>
                                            </p:txEl>
                                          </p:spTgt>
                                        </p:tgtEl>
                                        <p:attrNameLst>
                                          <p:attrName>style.visibility</p:attrName>
                                        </p:attrNameLst>
                                      </p:cBhvr>
                                      <p:to>
                                        <p:strVal val="visible"/>
                                      </p:to>
                                    </p:set>
                                    <p:animEffect transition="in" filter="dissolve">
                                      <p:cBhvr>
                                        <p:cTn id="17" dur="500"/>
                                        <p:tgtEl>
                                          <p:spTgt spid="9220">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220">
                                            <p:txEl>
                                              <p:pRg st="6" end="6"/>
                                            </p:txEl>
                                          </p:spTgt>
                                        </p:tgtEl>
                                        <p:attrNameLst>
                                          <p:attrName>style.visibility</p:attrName>
                                        </p:attrNameLst>
                                      </p:cBhvr>
                                      <p:to>
                                        <p:strVal val="visible"/>
                                      </p:to>
                                    </p:set>
                                    <p:animEffect transition="in" filter="dissolve">
                                      <p:cBhvr>
                                        <p:cTn id="22" dur="500"/>
                                        <p:tgtEl>
                                          <p:spTgt spid="922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401D4F72-5C40-4FF6-9734-CDC650D87292}" type="slidenum">
              <a:rPr lang="en-US" altLang="en-US" sz="1400"/>
              <a:pPr>
                <a:spcBef>
                  <a:spcPct val="0"/>
                </a:spcBef>
                <a:buFontTx/>
                <a:buNone/>
              </a:pPr>
              <a:t>5</a:t>
            </a:fld>
            <a:endParaRPr lang="en-US" altLang="en-US" sz="1400"/>
          </a:p>
        </p:txBody>
      </p:sp>
      <p:sp>
        <p:nvSpPr>
          <p:cNvPr id="12291" name="Text Box 2"/>
          <p:cNvSpPr txBox="1">
            <a:spLocks noChangeArrowheads="1"/>
          </p:cNvSpPr>
          <p:nvPr/>
        </p:nvSpPr>
        <p:spPr bwMode="auto">
          <a:xfrm>
            <a:off x="838200" y="3200400"/>
            <a:ext cx="746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de-DE" altLang="en-US" sz="2000" i="1">
                <a:solidFill>
                  <a:schemeClr val="bg1"/>
                </a:solidFill>
                <a:latin typeface="Arial" panose="020B0604020202020204" pitchFamily="34" charset="0"/>
              </a:rPr>
              <a:t>What is computational neuroscience ?</a:t>
            </a:r>
            <a:endParaRPr lang="en-US" altLang="en-US" sz="2000" i="1">
              <a:solidFill>
                <a:schemeClr val="bg1"/>
              </a:solidFill>
              <a:latin typeface="Arial" panose="020B0604020202020204" pitchFamily="34" charset="0"/>
            </a:endParaRPr>
          </a:p>
        </p:txBody>
      </p:sp>
      <p:graphicFrame>
        <p:nvGraphicFramePr>
          <p:cNvPr id="12292" name="Object 3"/>
          <p:cNvGraphicFramePr>
            <a:graphicFrameLocks noChangeAspect="1"/>
          </p:cNvGraphicFramePr>
          <p:nvPr/>
        </p:nvGraphicFramePr>
        <p:xfrm>
          <a:off x="539750" y="1196975"/>
          <a:ext cx="7897813" cy="5278438"/>
        </p:xfrm>
        <a:graphic>
          <a:graphicData uri="http://schemas.openxmlformats.org/presentationml/2006/ole">
            <mc:AlternateContent xmlns:mc="http://schemas.openxmlformats.org/markup-compatibility/2006">
              <mc:Choice xmlns:v="urn:schemas-microsoft-com:vml" Requires="v">
                <p:oleObj spid="_x0000_s12303" name="Artwork" r:id="rId4" imgW="7895238" imgH="5276190" progId="Adobe.Illustrator.7">
                  <p:embed/>
                </p:oleObj>
              </mc:Choice>
              <mc:Fallback>
                <p:oleObj name="Artwork" r:id="rId4" imgW="7895238" imgH="5276190" progId="Adobe.Illustrator.7">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196975"/>
                        <a:ext cx="7897813" cy="527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Text Box 4"/>
          <p:cNvSpPr txBox="1">
            <a:spLocks noChangeArrowheads="1"/>
          </p:cNvSpPr>
          <p:nvPr/>
        </p:nvSpPr>
        <p:spPr bwMode="auto">
          <a:xfrm>
            <a:off x="304800" y="441325"/>
            <a:ext cx="861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i="1">
                <a:solidFill>
                  <a:schemeClr val="bg1"/>
                </a:solidFill>
                <a:latin typeface="Arial" panose="020B0604020202020204" pitchFamily="34" charset="0"/>
              </a:rPr>
              <a:t>The Interdisciplinary Nature of Computational Neuroscience</a:t>
            </a:r>
            <a:endParaRPr lang="en-US" altLang="en-US" sz="2000" i="1"/>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C9B500E-C20E-4B37-BB28-7A14D4100FFC}" type="slidenum">
              <a:rPr lang="en-US" altLang="en-US" sz="1400"/>
              <a:pPr>
                <a:spcBef>
                  <a:spcPct val="0"/>
                </a:spcBef>
                <a:buFontTx/>
                <a:buNone/>
              </a:pPr>
              <a:t>6</a:t>
            </a:fld>
            <a:endParaRPr lang="en-US" altLang="en-US" sz="1400"/>
          </a:p>
        </p:txBody>
      </p:sp>
      <p:sp>
        <p:nvSpPr>
          <p:cNvPr id="14339" name="Rectangle 1027"/>
          <p:cNvSpPr>
            <a:spLocks noGrp="1" noChangeArrowheads="1"/>
          </p:cNvSpPr>
          <p:nvPr>
            <p:ph type="title"/>
          </p:nvPr>
        </p:nvSpPr>
        <p:spPr>
          <a:xfrm>
            <a:off x="685800" y="1257300"/>
            <a:ext cx="7086600" cy="495300"/>
          </a:xfrm>
        </p:spPr>
        <p:txBody>
          <a:bodyPr/>
          <a:lstStyle/>
          <a:p>
            <a:pPr algn="l"/>
            <a:r>
              <a:rPr lang="de-DE" altLang="en-US" sz="2000" i="1" smtClean="0">
                <a:solidFill>
                  <a:schemeClr val="bg1"/>
                </a:solidFill>
                <a:latin typeface="Arial" panose="020B0604020202020204" pitchFamily="34" charset="0"/>
              </a:rPr>
              <a:t>Neuroscience:</a:t>
            </a:r>
            <a:endParaRPr lang="en-US" altLang="en-US" sz="1600" b="1" smtClean="0">
              <a:solidFill>
                <a:schemeClr val="bg1"/>
              </a:solidFill>
              <a:latin typeface="Arial" panose="020B0604020202020204" pitchFamily="34" charset="0"/>
            </a:endParaRPr>
          </a:p>
        </p:txBody>
      </p:sp>
      <p:sp>
        <p:nvSpPr>
          <p:cNvPr id="14340" name="Line 1029"/>
          <p:cNvSpPr>
            <a:spLocks noChangeShapeType="1"/>
          </p:cNvSpPr>
          <p:nvPr/>
        </p:nvSpPr>
        <p:spPr bwMode="auto">
          <a:xfrm>
            <a:off x="1981200" y="3302000"/>
            <a:ext cx="9144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1" name="Line 1030"/>
          <p:cNvSpPr>
            <a:spLocks noChangeShapeType="1"/>
          </p:cNvSpPr>
          <p:nvPr/>
        </p:nvSpPr>
        <p:spPr bwMode="auto">
          <a:xfrm>
            <a:off x="5943600" y="3302000"/>
            <a:ext cx="9144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342" name="Picture 1032" descr="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243138"/>
            <a:ext cx="289560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 Box 1033"/>
          <p:cNvSpPr txBox="1">
            <a:spLocks noChangeArrowheads="1"/>
          </p:cNvSpPr>
          <p:nvPr/>
        </p:nvSpPr>
        <p:spPr bwMode="auto">
          <a:xfrm>
            <a:off x="381000" y="3162300"/>
            <a:ext cx="1524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b="1">
                <a:solidFill>
                  <a:schemeClr val="bg1"/>
                </a:solidFill>
                <a:latin typeface="Arial" panose="020B0604020202020204" pitchFamily="34" charset="0"/>
              </a:rPr>
              <a:t>Environment</a:t>
            </a:r>
          </a:p>
          <a:p>
            <a:pPr>
              <a:spcBef>
                <a:spcPct val="0"/>
              </a:spcBef>
              <a:buFontTx/>
              <a:buNone/>
            </a:pPr>
            <a:endParaRPr lang="de-DE" altLang="en-US" sz="1600" b="1">
              <a:solidFill>
                <a:schemeClr val="bg1"/>
              </a:solidFill>
              <a:latin typeface="Arial" panose="020B0604020202020204" pitchFamily="34" charset="0"/>
            </a:endParaRPr>
          </a:p>
          <a:p>
            <a:pPr>
              <a:spcBef>
                <a:spcPct val="0"/>
              </a:spcBef>
              <a:buFontTx/>
              <a:buNone/>
            </a:pPr>
            <a:r>
              <a:rPr lang="de-DE" altLang="en-US" sz="1600" b="1">
                <a:solidFill>
                  <a:schemeClr val="bg1"/>
                </a:solidFill>
                <a:latin typeface="Arial" panose="020B0604020202020204" pitchFamily="34" charset="0"/>
              </a:rPr>
              <a:t>Stimulus</a:t>
            </a:r>
            <a:endParaRPr lang="en-US" altLang="en-US" sz="1600" b="1">
              <a:solidFill>
                <a:schemeClr val="bg1"/>
              </a:solidFill>
              <a:latin typeface="Arial" panose="020B0604020202020204" pitchFamily="34" charset="0"/>
            </a:endParaRPr>
          </a:p>
        </p:txBody>
      </p:sp>
      <p:sp>
        <p:nvSpPr>
          <p:cNvPr id="14344" name="Text Box 1034"/>
          <p:cNvSpPr txBox="1">
            <a:spLocks noChangeArrowheads="1"/>
          </p:cNvSpPr>
          <p:nvPr/>
        </p:nvSpPr>
        <p:spPr bwMode="auto">
          <a:xfrm>
            <a:off x="7086600" y="3149600"/>
            <a:ext cx="1143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b="1">
                <a:solidFill>
                  <a:schemeClr val="bg1"/>
                </a:solidFill>
                <a:latin typeface="Arial" panose="020B0604020202020204" pitchFamily="34" charset="0"/>
              </a:rPr>
              <a:t>Behavior</a:t>
            </a:r>
          </a:p>
          <a:p>
            <a:pPr>
              <a:spcBef>
                <a:spcPct val="0"/>
              </a:spcBef>
              <a:buFontTx/>
              <a:buNone/>
            </a:pPr>
            <a:endParaRPr lang="de-DE" altLang="en-US" sz="1600" b="1">
              <a:solidFill>
                <a:schemeClr val="bg1"/>
              </a:solidFill>
              <a:latin typeface="Arial" panose="020B0604020202020204" pitchFamily="34" charset="0"/>
            </a:endParaRPr>
          </a:p>
          <a:p>
            <a:pPr>
              <a:spcBef>
                <a:spcPct val="0"/>
              </a:spcBef>
              <a:buFontTx/>
              <a:buNone/>
            </a:pPr>
            <a:r>
              <a:rPr lang="de-DE" altLang="en-US" sz="1600" b="1">
                <a:solidFill>
                  <a:schemeClr val="bg1"/>
                </a:solidFill>
                <a:latin typeface="Arial" panose="020B0604020202020204" pitchFamily="34" charset="0"/>
              </a:rPr>
              <a:t>Reaction</a:t>
            </a:r>
            <a:endParaRPr lang="en-US" altLang="en-US" sz="1600" b="1">
              <a:solidFill>
                <a:schemeClr val="bg1"/>
              </a:solidFill>
              <a:latin typeface="Arial" panose="020B0604020202020204" pitchFamily="34" charset="0"/>
            </a:endParaRPr>
          </a:p>
        </p:txBody>
      </p:sp>
      <p:sp>
        <p:nvSpPr>
          <p:cNvPr id="14345" name="Text Box 1035"/>
          <p:cNvSpPr txBox="1">
            <a:spLocks noChangeArrowheads="1"/>
          </p:cNvSpPr>
          <p:nvPr/>
        </p:nvSpPr>
        <p:spPr bwMode="auto">
          <a:xfrm>
            <a:off x="593725" y="242888"/>
            <a:ext cx="78787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2800" b="1">
                <a:solidFill>
                  <a:srgbClr val="CC0000"/>
                </a:solidFill>
              </a:rPr>
              <a:t>Different Approaches towards Brain and Behavior</a:t>
            </a:r>
            <a:endParaRPr lang="de-DE" altLang="en-US" sz="18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C8CECC9-8DCA-41E0-92A4-D0CEAFEEA7B1}" type="slidenum">
              <a:rPr lang="en-US" altLang="en-US" sz="1400"/>
              <a:pPr>
                <a:spcBef>
                  <a:spcPct val="0"/>
                </a:spcBef>
                <a:buFontTx/>
                <a:buNone/>
              </a:pPr>
              <a:t>7</a:t>
            </a:fld>
            <a:endParaRPr lang="en-US" altLang="en-US" sz="1400"/>
          </a:p>
        </p:txBody>
      </p:sp>
      <p:sp>
        <p:nvSpPr>
          <p:cNvPr id="16387" name="Rectangle 3"/>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Psychophysics (human behavioral studies):</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sp>
        <p:nvSpPr>
          <p:cNvPr id="16388" name="Line 5"/>
          <p:cNvSpPr>
            <a:spLocks noChangeShapeType="1"/>
          </p:cNvSpPr>
          <p:nvPr/>
        </p:nvSpPr>
        <p:spPr bwMode="auto">
          <a:xfrm>
            <a:off x="1981200" y="3302000"/>
            <a:ext cx="9144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89" name="Line 6"/>
          <p:cNvSpPr>
            <a:spLocks noChangeShapeType="1"/>
          </p:cNvSpPr>
          <p:nvPr/>
        </p:nvSpPr>
        <p:spPr bwMode="auto">
          <a:xfrm>
            <a:off x="5943600" y="3302000"/>
            <a:ext cx="9144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6390" name="Group 8"/>
          <p:cNvGrpSpPr>
            <a:grpSpLocks/>
          </p:cNvGrpSpPr>
          <p:nvPr/>
        </p:nvGrpSpPr>
        <p:grpSpPr bwMode="auto">
          <a:xfrm>
            <a:off x="2971800" y="2006600"/>
            <a:ext cx="2819400" cy="2667000"/>
            <a:chOff x="1968" y="1296"/>
            <a:chExt cx="1776" cy="1680"/>
          </a:xfrm>
        </p:grpSpPr>
        <p:sp>
          <p:nvSpPr>
            <p:cNvPr id="16393" name="Rectangle 9"/>
            <p:cNvSpPr>
              <a:spLocks noChangeArrowheads="1"/>
            </p:cNvSpPr>
            <p:nvPr/>
          </p:nvSpPr>
          <p:spPr bwMode="auto">
            <a:xfrm>
              <a:off x="1968" y="1296"/>
              <a:ext cx="1776" cy="168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sp>
          <p:nvSpPr>
            <p:cNvPr id="16394" name="WordArt 10"/>
            <p:cNvSpPr>
              <a:spLocks noChangeArrowheads="1" noChangeShapeType="1" noTextEdit="1"/>
            </p:cNvSpPr>
            <p:nvPr/>
          </p:nvSpPr>
          <p:spPr bwMode="auto">
            <a:xfrm>
              <a:off x="2064" y="1626"/>
              <a:ext cx="1596" cy="918"/>
            </a:xfrm>
            <a:prstGeom prst="rect">
              <a:avLst/>
            </a:prstGeom>
          </p:spPr>
          <p:txBody>
            <a:bodyPr wrap="none" fromWordArt="1">
              <a:prstTxWarp prst="textSlantUp">
                <a:avLst>
                  <a:gd name="adj" fmla="val 55556"/>
                </a:avLst>
              </a:prstTxWarp>
            </a:bodyPr>
            <a:lstStyle/>
            <a:p>
              <a:pPr algn="ctr"/>
              <a:r>
                <a:rPr lang="en-US" sz="3600" kern="10">
                  <a:ln w="9525">
                    <a:solidFill>
                      <a:srgbClr val="000000"/>
                    </a:solidFill>
                    <a:round/>
                    <a:headEnd/>
                    <a:tailEnd/>
                  </a:ln>
                  <a:solidFill>
                    <a:srgbClr val="C0C0C0"/>
                  </a:solidFill>
                  <a:latin typeface="Arial Black" panose="020B0A04020102020204" pitchFamily="34" charset="0"/>
                </a:rPr>
                <a:t>Black Box</a:t>
              </a:r>
            </a:p>
          </p:txBody>
        </p:sp>
      </p:grpSp>
      <p:sp>
        <p:nvSpPr>
          <p:cNvPr id="16391" name="Text Box 11"/>
          <p:cNvSpPr txBox="1">
            <a:spLocks noChangeArrowheads="1"/>
          </p:cNvSpPr>
          <p:nvPr/>
        </p:nvSpPr>
        <p:spPr bwMode="auto">
          <a:xfrm>
            <a:off x="381000" y="3136900"/>
            <a:ext cx="1524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b="1">
                <a:solidFill>
                  <a:schemeClr val="bg1"/>
                </a:solidFill>
                <a:latin typeface="Arial" panose="020B0604020202020204" pitchFamily="34" charset="0"/>
              </a:rPr>
              <a:t>Environment</a:t>
            </a:r>
          </a:p>
          <a:p>
            <a:pPr>
              <a:spcBef>
                <a:spcPct val="0"/>
              </a:spcBef>
              <a:buFontTx/>
              <a:buNone/>
            </a:pPr>
            <a:endParaRPr lang="de-DE" altLang="en-US" sz="1600" b="1">
              <a:solidFill>
                <a:schemeClr val="bg1"/>
              </a:solidFill>
              <a:latin typeface="Arial" panose="020B0604020202020204" pitchFamily="34" charset="0"/>
            </a:endParaRPr>
          </a:p>
          <a:p>
            <a:pPr>
              <a:spcBef>
                <a:spcPct val="0"/>
              </a:spcBef>
              <a:buFontTx/>
              <a:buNone/>
            </a:pPr>
            <a:r>
              <a:rPr lang="de-DE" altLang="en-US" sz="1600" b="1">
                <a:solidFill>
                  <a:schemeClr val="bg1"/>
                </a:solidFill>
                <a:latin typeface="Arial" panose="020B0604020202020204" pitchFamily="34" charset="0"/>
              </a:rPr>
              <a:t>Stimulus</a:t>
            </a:r>
            <a:endParaRPr lang="en-US" altLang="en-US" sz="1600" b="1">
              <a:solidFill>
                <a:schemeClr val="bg1"/>
              </a:solidFill>
              <a:latin typeface="Arial" panose="020B0604020202020204" pitchFamily="34" charset="0"/>
            </a:endParaRPr>
          </a:p>
        </p:txBody>
      </p:sp>
      <p:sp>
        <p:nvSpPr>
          <p:cNvPr id="16392" name="Text Box 12"/>
          <p:cNvSpPr txBox="1">
            <a:spLocks noChangeArrowheads="1"/>
          </p:cNvSpPr>
          <p:nvPr/>
        </p:nvSpPr>
        <p:spPr bwMode="auto">
          <a:xfrm>
            <a:off x="7086600" y="3149600"/>
            <a:ext cx="1143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b="1">
                <a:solidFill>
                  <a:schemeClr val="bg1"/>
                </a:solidFill>
                <a:latin typeface="Arial" panose="020B0604020202020204" pitchFamily="34" charset="0"/>
              </a:rPr>
              <a:t>Behavior</a:t>
            </a:r>
          </a:p>
          <a:p>
            <a:pPr>
              <a:spcBef>
                <a:spcPct val="0"/>
              </a:spcBef>
              <a:buFontTx/>
              <a:buNone/>
            </a:pPr>
            <a:endParaRPr lang="de-DE" altLang="en-US" sz="1600" b="1">
              <a:solidFill>
                <a:schemeClr val="bg1"/>
              </a:solidFill>
              <a:latin typeface="Arial" panose="020B0604020202020204" pitchFamily="34" charset="0"/>
            </a:endParaRPr>
          </a:p>
          <a:p>
            <a:pPr>
              <a:spcBef>
                <a:spcPct val="0"/>
              </a:spcBef>
              <a:buFontTx/>
              <a:buNone/>
            </a:pPr>
            <a:r>
              <a:rPr lang="de-DE" altLang="en-US" sz="1600" b="1">
                <a:solidFill>
                  <a:schemeClr val="bg1"/>
                </a:solidFill>
                <a:latin typeface="Arial" panose="020B0604020202020204" pitchFamily="34" charset="0"/>
              </a:rPr>
              <a:t>Reaction</a:t>
            </a:r>
            <a:endParaRPr lang="en-US" altLang="en-US" sz="1600" b="1">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F4493384-8FB6-4058-B884-8AE387138EB1}" type="slidenum">
              <a:rPr lang="en-US" altLang="en-US" sz="1400"/>
              <a:pPr>
                <a:spcBef>
                  <a:spcPct val="0"/>
                </a:spcBef>
                <a:buFontTx/>
                <a:buNone/>
              </a:pPr>
              <a:t>8</a:t>
            </a:fld>
            <a:endParaRPr lang="en-US" altLang="en-US" sz="1400"/>
          </a:p>
        </p:txBody>
      </p:sp>
      <p:sp>
        <p:nvSpPr>
          <p:cNvPr id="18435" name="Text Box 2"/>
          <p:cNvSpPr txBox="1">
            <a:spLocks noChangeArrowheads="1"/>
          </p:cNvSpPr>
          <p:nvPr/>
        </p:nvSpPr>
        <p:spPr bwMode="auto">
          <a:xfrm>
            <a:off x="381000" y="3162300"/>
            <a:ext cx="1524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b="1">
                <a:solidFill>
                  <a:schemeClr val="bg1"/>
                </a:solidFill>
                <a:latin typeface="Arial" panose="020B0604020202020204" pitchFamily="34" charset="0"/>
              </a:rPr>
              <a:t>Environment</a:t>
            </a:r>
          </a:p>
          <a:p>
            <a:pPr>
              <a:spcBef>
                <a:spcPct val="0"/>
              </a:spcBef>
              <a:buFontTx/>
              <a:buNone/>
            </a:pPr>
            <a:endParaRPr lang="de-DE" altLang="en-US" sz="1600" b="1">
              <a:solidFill>
                <a:schemeClr val="bg1"/>
              </a:solidFill>
              <a:latin typeface="Arial" panose="020B0604020202020204" pitchFamily="34" charset="0"/>
            </a:endParaRPr>
          </a:p>
          <a:p>
            <a:pPr>
              <a:spcBef>
                <a:spcPct val="0"/>
              </a:spcBef>
              <a:buFontTx/>
              <a:buNone/>
            </a:pPr>
            <a:r>
              <a:rPr lang="de-DE" altLang="en-US" sz="1600" b="1">
                <a:solidFill>
                  <a:schemeClr val="bg1"/>
                </a:solidFill>
                <a:latin typeface="Arial" panose="020B0604020202020204" pitchFamily="34" charset="0"/>
              </a:rPr>
              <a:t>Stimulus</a:t>
            </a:r>
            <a:endParaRPr lang="en-US" altLang="en-US" sz="1600" b="1">
              <a:solidFill>
                <a:schemeClr val="bg1"/>
              </a:solidFill>
              <a:latin typeface="Arial" panose="020B0604020202020204" pitchFamily="34" charset="0"/>
            </a:endParaRPr>
          </a:p>
        </p:txBody>
      </p:sp>
      <p:sp>
        <p:nvSpPr>
          <p:cNvPr id="18436" name="Rectangle 3"/>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Neurophysiology:</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sp>
        <p:nvSpPr>
          <p:cNvPr id="18437" name="Line 5"/>
          <p:cNvSpPr>
            <a:spLocks noChangeShapeType="1"/>
          </p:cNvSpPr>
          <p:nvPr/>
        </p:nvSpPr>
        <p:spPr bwMode="auto">
          <a:xfrm>
            <a:off x="1981200" y="3302000"/>
            <a:ext cx="9144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38" name="Line 6"/>
          <p:cNvSpPr>
            <a:spLocks noChangeShapeType="1"/>
          </p:cNvSpPr>
          <p:nvPr/>
        </p:nvSpPr>
        <p:spPr bwMode="auto">
          <a:xfrm>
            <a:off x="5943600" y="3302000"/>
            <a:ext cx="9144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39" name="Text Box 7"/>
          <p:cNvSpPr txBox="1">
            <a:spLocks noChangeArrowheads="1"/>
          </p:cNvSpPr>
          <p:nvPr/>
        </p:nvSpPr>
        <p:spPr bwMode="auto">
          <a:xfrm>
            <a:off x="7086600" y="3149600"/>
            <a:ext cx="1143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b="1">
                <a:solidFill>
                  <a:schemeClr val="bg1"/>
                </a:solidFill>
                <a:latin typeface="Arial" panose="020B0604020202020204" pitchFamily="34" charset="0"/>
              </a:rPr>
              <a:t>Behavior</a:t>
            </a:r>
          </a:p>
          <a:p>
            <a:pPr>
              <a:spcBef>
                <a:spcPct val="0"/>
              </a:spcBef>
              <a:buFontTx/>
              <a:buNone/>
            </a:pPr>
            <a:endParaRPr lang="de-DE" altLang="en-US" sz="1600" b="1">
              <a:solidFill>
                <a:schemeClr val="bg1"/>
              </a:solidFill>
              <a:latin typeface="Arial" panose="020B0604020202020204" pitchFamily="34" charset="0"/>
            </a:endParaRPr>
          </a:p>
          <a:p>
            <a:pPr>
              <a:spcBef>
                <a:spcPct val="0"/>
              </a:spcBef>
              <a:buFontTx/>
              <a:buNone/>
            </a:pPr>
            <a:r>
              <a:rPr lang="de-DE" altLang="en-US" sz="1600" b="1">
                <a:solidFill>
                  <a:schemeClr val="bg1"/>
                </a:solidFill>
                <a:latin typeface="Arial" panose="020B0604020202020204" pitchFamily="34" charset="0"/>
              </a:rPr>
              <a:t>Reaction</a:t>
            </a:r>
            <a:endParaRPr lang="en-US" altLang="en-US" sz="1600" b="1">
              <a:solidFill>
                <a:schemeClr val="bg1"/>
              </a:solidFill>
              <a:latin typeface="Arial" panose="020B0604020202020204" pitchFamily="34" charset="0"/>
            </a:endParaRPr>
          </a:p>
        </p:txBody>
      </p:sp>
      <p:sp>
        <p:nvSpPr>
          <p:cNvPr id="18440" name="Rectangle 11"/>
          <p:cNvSpPr>
            <a:spLocks noChangeArrowheads="1"/>
          </p:cNvSpPr>
          <p:nvPr/>
        </p:nvSpPr>
        <p:spPr bwMode="auto">
          <a:xfrm>
            <a:off x="5791200" y="1524000"/>
            <a:ext cx="76200" cy="35814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pic>
        <p:nvPicPr>
          <p:cNvPr id="18441" name="Picture 12" descr="ephy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362200"/>
            <a:ext cx="28194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47649FA6-21BC-465E-B4A9-03F94B40E7DE}" type="slidenum">
              <a:rPr lang="en-US" altLang="en-US" sz="1400"/>
              <a:pPr>
                <a:spcBef>
                  <a:spcPct val="0"/>
                </a:spcBef>
                <a:buFontTx/>
                <a:buNone/>
              </a:pPr>
              <a:t>9</a:t>
            </a:fld>
            <a:endParaRPr lang="en-US" altLang="en-US" sz="1400"/>
          </a:p>
        </p:txBody>
      </p:sp>
      <p:sp>
        <p:nvSpPr>
          <p:cNvPr id="20483" name="Text Box 2"/>
          <p:cNvSpPr txBox="1">
            <a:spLocks noChangeArrowheads="1"/>
          </p:cNvSpPr>
          <p:nvPr/>
        </p:nvSpPr>
        <p:spPr bwMode="auto">
          <a:xfrm>
            <a:off x="304800" y="3162300"/>
            <a:ext cx="16002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b="1">
                <a:solidFill>
                  <a:schemeClr val="bg1"/>
                </a:solidFill>
                <a:latin typeface="Arial" panose="020B0604020202020204" pitchFamily="34" charset="0"/>
              </a:rPr>
              <a:t>Environment</a:t>
            </a:r>
          </a:p>
          <a:p>
            <a:pPr>
              <a:spcBef>
                <a:spcPct val="0"/>
              </a:spcBef>
              <a:buFontTx/>
              <a:buNone/>
            </a:pPr>
            <a:endParaRPr lang="de-DE" altLang="en-US" sz="1600" b="1">
              <a:solidFill>
                <a:schemeClr val="bg1"/>
              </a:solidFill>
              <a:latin typeface="Arial" panose="020B0604020202020204" pitchFamily="34" charset="0"/>
            </a:endParaRPr>
          </a:p>
          <a:p>
            <a:pPr>
              <a:spcBef>
                <a:spcPct val="0"/>
              </a:spcBef>
              <a:buFontTx/>
              <a:buNone/>
            </a:pPr>
            <a:r>
              <a:rPr lang="de-DE" altLang="en-US" sz="1600" b="1">
                <a:solidFill>
                  <a:schemeClr val="bg1"/>
                </a:solidFill>
                <a:latin typeface="Arial" panose="020B0604020202020204" pitchFamily="34" charset="0"/>
              </a:rPr>
              <a:t>Stimulus</a:t>
            </a:r>
            <a:endParaRPr lang="en-US" altLang="en-US" sz="1600" b="1">
              <a:solidFill>
                <a:schemeClr val="bg1"/>
              </a:solidFill>
              <a:latin typeface="Arial" panose="020B0604020202020204" pitchFamily="34" charset="0"/>
            </a:endParaRPr>
          </a:p>
        </p:txBody>
      </p:sp>
      <p:sp>
        <p:nvSpPr>
          <p:cNvPr id="20484" name="Rectangle 3"/>
          <p:cNvSpPr>
            <a:spLocks noGrp="1" noChangeArrowheads="1"/>
          </p:cNvSpPr>
          <p:nvPr>
            <p:ph type="title"/>
          </p:nvPr>
        </p:nvSpPr>
        <p:spPr>
          <a:xfrm>
            <a:off x="685800" y="381000"/>
            <a:ext cx="7086600" cy="495300"/>
          </a:xfrm>
        </p:spPr>
        <p:txBody>
          <a:bodyPr/>
          <a:lstStyle/>
          <a:p>
            <a:pPr algn="l"/>
            <a:r>
              <a:rPr lang="de-DE" altLang="en-US" sz="2000" i="1" smtClean="0">
                <a:solidFill>
                  <a:schemeClr val="bg1"/>
                </a:solidFill>
                <a:latin typeface="Arial" panose="020B0604020202020204" pitchFamily="34" charset="0"/>
              </a:rPr>
              <a:t>Theoretical/Computational Neuroscience:</a:t>
            </a:r>
            <a:br>
              <a:rPr lang="de-DE" altLang="en-US" sz="2000" i="1" smtClean="0">
                <a:solidFill>
                  <a:schemeClr val="bg1"/>
                </a:solidFill>
                <a:latin typeface="Arial" panose="020B0604020202020204" pitchFamily="34" charset="0"/>
              </a:rPr>
            </a:br>
            <a:endParaRPr lang="en-US" altLang="en-US" sz="1600" b="1" smtClean="0">
              <a:solidFill>
                <a:schemeClr val="bg1"/>
              </a:solidFill>
              <a:latin typeface="Arial" panose="020B0604020202020204" pitchFamily="34" charset="0"/>
            </a:endParaRPr>
          </a:p>
        </p:txBody>
      </p:sp>
      <p:sp>
        <p:nvSpPr>
          <p:cNvPr id="20485" name="Line 5"/>
          <p:cNvSpPr>
            <a:spLocks noChangeShapeType="1"/>
          </p:cNvSpPr>
          <p:nvPr/>
        </p:nvSpPr>
        <p:spPr bwMode="auto">
          <a:xfrm>
            <a:off x="1981200" y="3302000"/>
            <a:ext cx="9144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6" name="Line 6"/>
          <p:cNvSpPr>
            <a:spLocks noChangeShapeType="1"/>
          </p:cNvSpPr>
          <p:nvPr/>
        </p:nvSpPr>
        <p:spPr bwMode="auto">
          <a:xfrm>
            <a:off x="5943600" y="3302000"/>
            <a:ext cx="9144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7" name="Text Box 7"/>
          <p:cNvSpPr txBox="1">
            <a:spLocks noChangeArrowheads="1"/>
          </p:cNvSpPr>
          <p:nvPr/>
        </p:nvSpPr>
        <p:spPr bwMode="auto">
          <a:xfrm>
            <a:off x="7086600" y="3149600"/>
            <a:ext cx="1143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de-DE" altLang="en-US" sz="1600" b="1">
                <a:solidFill>
                  <a:schemeClr val="bg1"/>
                </a:solidFill>
                <a:latin typeface="Arial" panose="020B0604020202020204" pitchFamily="34" charset="0"/>
              </a:rPr>
              <a:t>Behavior</a:t>
            </a:r>
          </a:p>
          <a:p>
            <a:pPr>
              <a:spcBef>
                <a:spcPct val="0"/>
              </a:spcBef>
              <a:buFontTx/>
              <a:buNone/>
            </a:pPr>
            <a:endParaRPr lang="de-DE" altLang="en-US" sz="1600" b="1">
              <a:solidFill>
                <a:schemeClr val="bg1"/>
              </a:solidFill>
              <a:latin typeface="Arial" panose="020B0604020202020204" pitchFamily="34" charset="0"/>
            </a:endParaRPr>
          </a:p>
          <a:p>
            <a:pPr>
              <a:spcBef>
                <a:spcPct val="0"/>
              </a:spcBef>
              <a:buFontTx/>
              <a:buNone/>
            </a:pPr>
            <a:r>
              <a:rPr lang="de-DE" altLang="en-US" sz="1600" b="1">
                <a:solidFill>
                  <a:schemeClr val="bg1"/>
                </a:solidFill>
                <a:latin typeface="Arial" panose="020B0604020202020204" pitchFamily="34" charset="0"/>
              </a:rPr>
              <a:t>Reaction</a:t>
            </a:r>
            <a:endParaRPr lang="en-US" altLang="en-US" sz="1600" b="1">
              <a:solidFill>
                <a:schemeClr val="bg1"/>
              </a:solidFill>
              <a:latin typeface="Arial" panose="020B0604020202020204" pitchFamily="34" charset="0"/>
            </a:endParaRPr>
          </a:p>
        </p:txBody>
      </p:sp>
      <p:sp>
        <p:nvSpPr>
          <p:cNvPr id="20488" name="Oval 9"/>
          <p:cNvSpPr>
            <a:spLocks noChangeArrowheads="1"/>
          </p:cNvSpPr>
          <p:nvPr/>
        </p:nvSpPr>
        <p:spPr bwMode="auto">
          <a:xfrm>
            <a:off x="3048000" y="2209800"/>
            <a:ext cx="2743200" cy="2209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800"/>
          </a:p>
        </p:txBody>
      </p:sp>
      <p:graphicFrame>
        <p:nvGraphicFramePr>
          <p:cNvPr id="20489" name="Object 11"/>
          <p:cNvGraphicFramePr>
            <a:graphicFrameLocks noChangeAspect="1"/>
          </p:cNvGraphicFramePr>
          <p:nvPr/>
        </p:nvGraphicFramePr>
        <p:xfrm>
          <a:off x="3816350" y="3505200"/>
          <a:ext cx="603250" cy="523875"/>
        </p:xfrm>
        <a:graphic>
          <a:graphicData uri="http://schemas.openxmlformats.org/presentationml/2006/ole">
            <mc:AlternateContent xmlns:mc="http://schemas.openxmlformats.org/markup-compatibility/2006">
              <mc:Choice xmlns:v="urn:schemas-microsoft-com:vml" Requires="v">
                <p:oleObj spid="_x0000_s20539" name="Formel" r:id="rId4" imgW="291973" imgH="253890" progId="Equation.3">
                  <p:embed/>
                </p:oleObj>
              </mc:Choice>
              <mc:Fallback>
                <p:oleObj name="Formel" r:id="rId4" imgW="291973" imgH="25389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350" y="3505200"/>
                        <a:ext cx="603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0" name="Object 12"/>
          <p:cNvGraphicFramePr>
            <a:graphicFrameLocks noChangeAspect="1"/>
          </p:cNvGraphicFramePr>
          <p:nvPr/>
        </p:nvGraphicFramePr>
        <p:xfrm>
          <a:off x="4659313" y="2716213"/>
          <a:ext cx="581025" cy="579437"/>
        </p:xfrm>
        <a:graphic>
          <a:graphicData uri="http://schemas.openxmlformats.org/presentationml/2006/ole">
            <mc:AlternateContent xmlns:mc="http://schemas.openxmlformats.org/markup-compatibility/2006">
              <mc:Choice xmlns:v="urn:schemas-microsoft-com:vml" Requires="v">
                <p:oleObj spid="_x0000_s20540" name="Formel" r:id="rId6" imgW="279400" imgH="279400" progId="Equation.3">
                  <p:embed/>
                </p:oleObj>
              </mc:Choice>
              <mc:Fallback>
                <p:oleObj name="Formel" r:id="rId6" imgW="279400" imgH="2794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9313" y="2716213"/>
                        <a:ext cx="5810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1" name="Object 13"/>
          <p:cNvGraphicFramePr>
            <a:graphicFrameLocks noChangeAspect="1"/>
          </p:cNvGraphicFramePr>
          <p:nvPr/>
        </p:nvGraphicFramePr>
        <p:xfrm>
          <a:off x="4117975" y="2667000"/>
          <a:ext cx="290513" cy="314325"/>
        </p:xfrm>
        <a:graphic>
          <a:graphicData uri="http://schemas.openxmlformats.org/presentationml/2006/ole">
            <mc:AlternateContent xmlns:mc="http://schemas.openxmlformats.org/markup-compatibility/2006">
              <mc:Choice xmlns:v="urn:schemas-microsoft-com:vml" Requires="v">
                <p:oleObj spid="_x0000_s20541" name="Formel" r:id="rId8" imgW="139639" imgH="152334" progId="Equation.3">
                  <p:embed/>
                </p:oleObj>
              </mc:Choice>
              <mc:Fallback>
                <p:oleObj name="Formel" r:id="rId8" imgW="139639" imgH="152334"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7975" y="2667000"/>
                        <a:ext cx="290513"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2" name="Object 14"/>
          <p:cNvGraphicFramePr>
            <a:graphicFrameLocks noChangeAspect="1"/>
          </p:cNvGraphicFramePr>
          <p:nvPr/>
        </p:nvGraphicFramePr>
        <p:xfrm>
          <a:off x="3352800" y="2933700"/>
          <a:ext cx="708025" cy="419100"/>
        </p:xfrm>
        <a:graphic>
          <a:graphicData uri="http://schemas.openxmlformats.org/presentationml/2006/ole">
            <mc:AlternateContent xmlns:mc="http://schemas.openxmlformats.org/markup-compatibility/2006">
              <mc:Choice xmlns:v="urn:schemas-microsoft-com:vml" Requires="v">
                <p:oleObj spid="_x0000_s20542" name="Formel" r:id="rId10" imgW="342751" imgH="203112" progId="Equation.3">
                  <p:embed/>
                </p:oleObj>
              </mc:Choice>
              <mc:Fallback>
                <p:oleObj name="Formel" r:id="rId10" imgW="342751" imgH="203112"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2933700"/>
                        <a:ext cx="70802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3" name="Object 15"/>
          <p:cNvGraphicFramePr>
            <a:graphicFrameLocks noChangeAspect="1"/>
          </p:cNvGraphicFramePr>
          <p:nvPr/>
        </p:nvGraphicFramePr>
        <p:xfrm>
          <a:off x="4572000" y="3505200"/>
          <a:ext cx="339725" cy="474663"/>
        </p:xfrm>
        <a:graphic>
          <a:graphicData uri="http://schemas.openxmlformats.org/presentationml/2006/ole">
            <mc:AlternateContent xmlns:mc="http://schemas.openxmlformats.org/markup-compatibility/2006">
              <mc:Choice xmlns:v="urn:schemas-microsoft-com:vml" Requires="v">
                <p:oleObj spid="_x0000_s20543" name="Formel" r:id="rId12" imgW="165028" imgH="228501" progId="Equation.3">
                  <p:embed/>
                </p:oleObj>
              </mc:Choice>
              <mc:Fallback>
                <p:oleObj name="Formel" r:id="rId12" imgW="165028" imgH="228501"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3505200"/>
                        <a:ext cx="339725"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000099"/>
      </a:lt1>
      <a:dk2>
        <a:srgbClr val="000000"/>
      </a:dk2>
      <a:lt2>
        <a:srgbClr val="808080"/>
      </a:lt2>
      <a:accent1>
        <a:srgbClr val="00CC99"/>
      </a:accent1>
      <a:accent2>
        <a:srgbClr val="3333CC"/>
      </a:accent2>
      <a:accent3>
        <a:srgbClr val="AAAACA"/>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tandarddesign">
  <a:themeElements>
    <a:clrScheme name="">
      <a:dk1>
        <a:srgbClr val="000000"/>
      </a:dk1>
      <a:lt1>
        <a:srgbClr val="000099"/>
      </a:lt1>
      <a:dk2>
        <a:srgbClr val="000000"/>
      </a:dk2>
      <a:lt2>
        <a:srgbClr val="808080"/>
      </a:lt2>
      <a:accent1>
        <a:srgbClr val="00CC99"/>
      </a:accent1>
      <a:accent2>
        <a:srgbClr val="3333CC"/>
      </a:accent2>
      <a:accent3>
        <a:srgbClr val="AAAACA"/>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rgbClr val="CC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rgbClr val="CC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
        <a:cs typeface="Noto Sans CJK SC Regular"/>
      </a:majorFont>
      <a:minorFont>
        <a:latin typeface="Calibri"/>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1509</TotalTime>
  <Words>1943</Words>
  <Application>Microsoft Office PowerPoint</Application>
  <PresentationFormat>Overhead</PresentationFormat>
  <Paragraphs>567</Paragraphs>
  <Slides>40</Slides>
  <Notes>36</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3</vt:i4>
      </vt:variant>
      <vt:variant>
        <vt:lpstr>Slide Titles</vt:lpstr>
      </vt:variant>
      <vt:variant>
        <vt:i4>40</vt:i4>
      </vt:variant>
    </vt:vector>
  </HeadingPairs>
  <TitlesOfParts>
    <vt:vector size="55" baseType="lpstr">
      <vt:lpstr>Arial</vt:lpstr>
      <vt:lpstr>Arial Black</vt:lpstr>
      <vt:lpstr>Calibri</vt:lpstr>
      <vt:lpstr>HGPGothicE</vt:lpstr>
      <vt:lpstr>Noto Sans CJK SC Regular</vt:lpstr>
      <vt:lpstr>Symbol</vt:lpstr>
      <vt:lpstr>Times New Roman</vt:lpstr>
      <vt:lpstr>Wingdings</vt:lpstr>
      <vt:lpstr>Default Design</vt:lpstr>
      <vt:lpstr>1_Default Design</vt:lpstr>
      <vt:lpstr>Standarddesign</vt:lpstr>
      <vt:lpstr>Office Theme</vt:lpstr>
      <vt:lpstr>Artwork</vt:lpstr>
      <vt:lpstr>Formel</vt:lpstr>
      <vt:lpstr>PHOTO-PAINT</vt:lpstr>
      <vt:lpstr>Basics of Computational Neuroscience</vt:lpstr>
      <vt:lpstr>PowerPoint Presentation</vt:lpstr>
      <vt:lpstr>Lecture:  Computational Neuroscience, Contents</vt:lpstr>
      <vt:lpstr>PowerPoint Presentation</vt:lpstr>
      <vt:lpstr>PowerPoint Presentation</vt:lpstr>
      <vt:lpstr>Neuroscience:</vt:lpstr>
      <vt:lpstr>Psychophysics (human behavioral studies): </vt:lpstr>
      <vt:lpstr>Neurophysiology: </vt:lpstr>
      <vt:lpstr>Theoretical/Computational Neuroscience: </vt:lpstr>
      <vt:lpstr>Levels of information processing in the nervous system </vt:lpstr>
      <vt:lpstr>CNS (Central Nervous System): </vt:lpstr>
      <vt:lpstr>Cortex: </vt:lpstr>
      <vt:lpstr>Where are things happening in the brain. </vt:lpstr>
      <vt:lpstr>Results from human surgery </vt:lpstr>
      <vt:lpstr>Results from imaging techniques – There are maps in the brain </vt:lpstr>
      <vt:lpstr>Visual System: </vt:lpstr>
      <vt:lpstr>Primary visual Cortex: </vt:lpstr>
      <vt:lpstr>Retinotopic Maps in V1: </vt:lpstr>
      <vt:lpstr>Orientation selectivity in V1: </vt:lpstr>
      <vt:lpstr>PowerPoint Presentation</vt:lpstr>
      <vt:lpstr>PowerPoint Presentation</vt:lpstr>
      <vt:lpstr>Orientation selectivity in V1: </vt:lpstr>
      <vt:lpstr>Superpositioning of maps in V1: </vt:lpstr>
      <vt:lpstr>Local Circuits in V1: </vt:lpstr>
      <vt:lpstr>Layers in the Cortex: </vt:lpstr>
      <vt:lpstr>Local Circuits in V1: </vt:lpstr>
      <vt:lpstr>Considerations for a Cortex Model</vt:lpstr>
      <vt:lpstr>PowerPoint Presentation</vt:lpstr>
      <vt:lpstr>PowerPoint Presentation</vt:lpstr>
      <vt:lpstr>Cell membrane: </vt:lpstr>
      <vt:lpstr>PowerPoint Presentation</vt:lpstr>
      <vt:lpstr>PowerPoint Presentation</vt:lpstr>
      <vt:lpstr>Structure of a Chemical Synapse:</vt:lpstr>
      <vt:lpstr>Chemical synapse</vt:lpstr>
      <vt:lpstr>Neurotransmitters</vt:lpstr>
      <vt:lpstr>Some neurotransmitters and their (main and – alas – nonunique) Actions:</vt:lpstr>
      <vt:lpstr>What happens at a chemical synapse during signal transmission:</vt:lpstr>
      <vt:lpstr>PowerPoint Presentation</vt:lpstr>
      <vt:lpstr>Synaptic Transmission (additional aspects):</vt:lpstr>
      <vt:lpstr>PowerPoint Presentation</vt:lpstr>
    </vt:vector>
  </TitlesOfParts>
  <Company>Universitaet Bochum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Representation of movement in near extra-personal space in macaque area VIP</dc:title>
  <dc:creator>Allg. Zool &amp; Neurobiol.</dc:creator>
  <cp:lastModifiedBy>Florentin Wörgötter</cp:lastModifiedBy>
  <cp:revision>472</cp:revision>
  <cp:lastPrinted>1998-11-17T21:18:27Z</cp:lastPrinted>
  <dcterms:created xsi:type="dcterms:W3CDTF">1998-04-15T15:57:28Z</dcterms:created>
  <dcterms:modified xsi:type="dcterms:W3CDTF">2017-10-02T01:05:33Z</dcterms:modified>
</cp:coreProperties>
</file>